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7.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14" r:id="rId1"/>
  </p:sldMasterIdLst>
  <p:notesMasterIdLst>
    <p:notesMasterId r:id="rId26"/>
  </p:notesMasterIdLst>
  <p:sldIdLst>
    <p:sldId id="261" r:id="rId2"/>
    <p:sldId id="274" r:id="rId3"/>
    <p:sldId id="271" r:id="rId4"/>
    <p:sldId id="272" r:id="rId5"/>
    <p:sldId id="316" r:id="rId6"/>
    <p:sldId id="322" r:id="rId7"/>
    <p:sldId id="277" r:id="rId8"/>
    <p:sldId id="320" r:id="rId9"/>
    <p:sldId id="323" r:id="rId10"/>
    <p:sldId id="314" r:id="rId11"/>
    <p:sldId id="311" r:id="rId12"/>
    <p:sldId id="317" r:id="rId13"/>
    <p:sldId id="258" r:id="rId14"/>
    <p:sldId id="303" r:id="rId15"/>
    <p:sldId id="309" r:id="rId16"/>
    <p:sldId id="310" r:id="rId17"/>
    <p:sldId id="312" r:id="rId18"/>
    <p:sldId id="304" r:id="rId19"/>
    <p:sldId id="276" r:id="rId20"/>
    <p:sldId id="284" r:id="rId21"/>
    <p:sldId id="285" r:id="rId22"/>
    <p:sldId id="283" r:id="rId23"/>
    <p:sldId id="287" r:id="rId24"/>
    <p:sldId id="318"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CCDDC9A-C935-754D-B59C-078B9BDF908C}">
          <p14:sldIdLst>
            <p14:sldId id="261"/>
            <p14:sldId id="274"/>
            <p14:sldId id="271"/>
            <p14:sldId id="272"/>
            <p14:sldId id="316"/>
            <p14:sldId id="322"/>
            <p14:sldId id="277"/>
            <p14:sldId id="320"/>
            <p14:sldId id="323"/>
            <p14:sldId id="314"/>
            <p14:sldId id="311"/>
            <p14:sldId id="317"/>
            <p14:sldId id="258"/>
            <p14:sldId id="303"/>
          </p14:sldIdLst>
        </p14:section>
        <p14:section name="Untitled Section" id="{617168D2-DE17-434B-8429-9BBB9C5CFADC}">
          <p14:sldIdLst>
            <p14:sldId id="309"/>
            <p14:sldId id="310"/>
            <p14:sldId id="312"/>
            <p14:sldId id="304"/>
            <p14:sldId id="276"/>
            <p14:sldId id="284"/>
            <p14:sldId id="285"/>
            <p14:sldId id="283"/>
            <p14:sldId id="287"/>
            <p14:sldId id="318"/>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791A6"/>
    <a:srgbClr val="40BAD2"/>
    <a:srgbClr val="574E6C"/>
    <a:srgbClr val="138677"/>
    <a:srgbClr val="942093"/>
    <a:srgbClr val="FF5A5F"/>
    <a:srgbClr val="548235"/>
    <a:srgbClr val="2E75B6"/>
    <a:srgbClr val="00643C"/>
    <a:srgbClr val="A6BC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123"/>
    <p:restoredTop sz="83083"/>
  </p:normalViewPr>
  <p:slideViewPr>
    <p:cSldViewPr snapToGrid="0">
      <p:cViewPr varScale="1">
        <p:scale>
          <a:sx n="111" d="100"/>
          <a:sy n="111" d="100"/>
        </p:scale>
        <p:origin x="248" y="280"/>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F8A7D36-CC7E-48E7-9138-538AC2ECE3E2}" type="doc">
      <dgm:prSet loTypeId="urn:microsoft.com/office/officeart/2005/8/layout/hierarchy1" loCatId="hierarchy" qsTypeId="urn:microsoft.com/office/officeart/2005/8/quickstyle/simple1" qsCatId="simple" csTypeId="urn:microsoft.com/office/officeart/2005/8/colors/accent2_1" csCatId="accent2" phldr="1"/>
      <dgm:spPr/>
      <dgm:t>
        <a:bodyPr/>
        <a:lstStyle/>
        <a:p>
          <a:endParaRPr lang="en-US"/>
        </a:p>
      </dgm:t>
    </dgm:pt>
    <dgm:pt modelId="{94C70A6B-B508-4557-B565-C884F0774868}">
      <dgm:prSet/>
      <dgm:spPr/>
      <dgm:t>
        <a:bodyPr/>
        <a:lstStyle/>
        <a:p>
          <a:r>
            <a:rPr lang="en-US" dirty="0"/>
            <a:t>Project Overview</a:t>
          </a:r>
        </a:p>
      </dgm:t>
    </dgm:pt>
    <dgm:pt modelId="{06A80D9D-D3EE-46C8-B392-283A744FA3DC}" type="parTrans" cxnId="{06E272D9-A63D-4915-A1DD-7024D7E38959}">
      <dgm:prSet/>
      <dgm:spPr/>
      <dgm:t>
        <a:bodyPr/>
        <a:lstStyle/>
        <a:p>
          <a:endParaRPr lang="en-US"/>
        </a:p>
      </dgm:t>
    </dgm:pt>
    <dgm:pt modelId="{0E276563-E839-43B0-A238-4B1ED21E0C6D}" type="sibTrans" cxnId="{06E272D9-A63D-4915-A1DD-7024D7E38959}">
      <dgm:prSet/>
      <dgm:spPr/>
      <dgm:t>
        <a:bodyPr/>
        <a:lstStyle/>
        <a:p>
          <a:endParaRPr lang="en-US"/>
        </a:p>
      </dgm:t>
    </dgm:pt>
    <dgm:pt modelId="{D6692504-92C1-4A13-B2A1-8D30E1A28C24}">
      <dgm:prSet/>
      <dgm:spPr/>
      <dgm:t>
        <a:bodyPr/>
        <a:lstStyle/>
        <a:p>
          <a:r>
            <a:rPr lang="en-US" dirty="0"/>
            <a:t>Data  Collection &amp; Cleanup</a:t>
          </a:r>
        </a:p>
      </dgm:t>
    </dgm:pt>
    <dgm:pt modelId="{71338575-CC54-4283-9270-20DE76B8BAFA}" type="parTrans" cxnId="{918AB69D-A61F-443C-9BC8-82C8FFD72C53}">
      <dgm:prSet/>
      <dgm:spPr/>
      <dgm:t>
        <a:bodyPr/>
        <a:lstStyle/>
        <a:p>
          <a:endParaRPr lang="en-US"/>
        </a:p>
      </dgm:t>
    </dgm:pt>
    <dgm:pt modelId="{B51C33F5-1621-4E0D-AAB9-2C3736E82F2C}" type="sibTrans" cxnId="{918AB69D-A61F-443C-9BC8-82C8FFD72C53}">
      <dgm:prSet/>
      <dgm:spPr/>
      <dgm:t>
        <a:bodyPr/>
        <a:lstStyle/>
        <a:p>
          <a:endParaRPr lang="en-US"/>
        </a:p>
      </dgm:t>
    </dgm:pt>
    <dgm:pt modelId="{B9C85391-CA75-40EC-9808-067C62B9216B}">
      <dgm:prSet/>
      <dgm:spPr/>
      <dgm:t>
        <a:bodyPr/>
        <a:lstStyle/>
        <a:p>
          <a:r>
            <a:rPr lang="en-US" dirty="0"/>
            <a:t>Approach</a:t>
          </a:r>
        </a:p>
      </dgm:t>
    </dgm:pt>
    <dgm:pt modelId="{B49E8EFD-01E0-4949-B513-620DC4B9DD59}" type="parTrans" cxnId="{86F491EF-DECE-46DA-A2B6-36DE4A6A72F7}">
      <dgm:prSet/>
      <dgm:spPr/>
      <dgm:t>
        <a:bodyPr/>
        <a:lstStyle/>
        <a:p>
          <a:endParaRPr lang="en-US"/>
        </a:p>
      </dgm:t>
    </dgm:pt>
    <dgm:pt modelId="{0889C494-E22A-4C96-BE73-46C340B21A0E}" type="sibTrans" cxnId="{86F491EF-DECE-46DA-A2B6-36DE4A6A72F7}">
      <dgm:prSet/>
      <dgm:spPr/>
      <dgm:t>
        <a:bodyPr/>
        <a:lstStyle/>
        <a:p>
          <a:endParaRPr lang="en-US"/>
        </a:p>
      </dgm:t>
    </dgm:pt>
    <dgm:pt modelId="{90400A87-EB1C-4F22-AC1F-36F2B493918A}">
      <dgm:prSet/>
      <dgm:spPr/>
      <dgm:t>
        <a:bodyPr/>
        <a:lstStyle/>
        <a:p>
          <a:r>
            <a:rPr lang="en-US" dirty="0"/>
            <a:t>Questions &amp; Challenges</a:t>
          </a:r>
        </a:p>
      </dgm:t>
    </dgm:pt>
    <dgm:pt modelId="{A9F230D8-43C5-4405-B519-1C02D5129BAA}" type="parTrans" cxnId="{ABB01E7A-375F-4B95-BC97-ECEC36644F47}">
      <dgm:prSet/>
      <dgm:spPr/>
      <dgm:t>
        <a:bodyPr/>
        <a:lstStyle/>
        <a:p>
          <a:endParaRPr lang="en-US"/>
        </a:p>
      </dgm:t>
    </dgm:pt>
    <dgm:pt modelId="{BF5C6A00-EBFC-4FDD-89D5-05877C8BA517}" type="sibTrans" cxnId="{ABB01E7A-375F-4B95-BC97-ECEC36644F47}">
      <dgm:prSet/>
      <dgm:spPr/>
      <dgm:t>
        <a:bodyPr/>
        <a:lstStyle/>
        <a:p>
          <a:endParaRPr lang="en-US"/>
        </a:p>
      </dgm:t>
    </dgm:pt>
    <dgm:pt modelId="{8BE17384-F330-4C10-9D11-8AFF6F946D47}">
      <dgm:prSet/>
      <dgm:spPr/>
      <dgm:t>
        <a:bodyPr/>
        <a:lstStyle/>
        <a:p>
          <a:r>
            <a:rPr lang="en-US" dirty="0"/>
            <a:t>Results &amp; Conclusions</a:t>
          </a:r>
        </a:p>
      </dgm:t>
    </dgm:pt>
    <dgm:pt modelId="{761B59A4-C6CE-48D7-A0D9-DD173D9D0F2A}" type="parTrans" cxnId="{4141D7AC-D20E-4992-A649-8DA46315E368}">
      <dgm:prSet/>
      <dgm:spPr/>
      <dgm:t>
        <a:bodyPr/>
        <a:lstStyle/>
        <a:p>
          <a:endParaRPr lang="en-US"/>
        </a:p>
      </dgm:t>
    </dgm:pt>
    <dgm:pt modelId="{2135EED1-4310-4A41-960B-665144199ECE}" type="sibTrans" cxnId="{4141D7AC-D20E-4992-A649-8DA46315E368}">
      <dgm:prSet/>
      <dgm:spPr/>
      <dgm:t>
        <a:bodyPr/>
        <a:lstStyle/>
        <a:p>
          <a:endParaRPr lang="en-US"/>
        </a:p>
      </dgm:t>
    </dgm:pt>
    <dgm:pt modelId="{3E5102E6-5DC3-B949-A759-95C25B04824B}" type="pres">
      <dgm:prSet presAssocID="{DF8A7D36-CC7E-48E7-9138-538AC2ECE3E2}" presName="hierChild1" presStyleCnt="0">
        <dgm:presLayoutVars>
          <dgm:chPref val="1"/>
          <dgm:dir/>
          <dgm:animOne val="branch"/>
          <dgm:animLvl val="lvl"/>
          <dgm:resizeHandles/>
        </dgm:presLayoutVars>
      </dgm:prSet>
      <dgm:spPr/>
    </dgm:pt>
    <dgm:pt modelId="{A2FC7897-C030-1F4E-880E-B5BAD530F6E0}" type="pres">
      <dgm:prSet presAssocID="{94C70A6B-B508-4557-B565-C884F0774868}" presName="hierRoot1" presStyleCnt="0"/>
      <dgm:spPr/>
    </dgm:pt>
    <dgm:pt modelId="{BFDD8BF7-D04F-1743-9DED-7C2B74EDB8A9}" type="pres">
      <dgm:prSet presAssocID="{94C70A6B-B508-4557-B565-C884F0774868}" presName="composite" presStyleCnt="0"/>
      <dgm:spPr/>
    </dgm:pt>
    <dgm:pt modelId="{01F58A0C-FDA4-9F45-A095-AE615248C2F5}" type="pres">
      <dgm:prSet presAssocID="{94C70A6B-B508-4557-B565-C884F0774868}" presName="background" presStyleLbl="node0" presStyleIdx="0" presStyleCnt="5"/>
      <dgm:spPr/>
    </dgm:pt>
    <dgm:pt modelId="{35D4167E-F762-8E42-A17E-306B0411CAD1}" type="pres">
      <dgm:prSet presAssocID="{94C70A6B-B508-4557-B565-C884F0774868}" presName="text" presStyleLbl="fgAcc0" presStyleIdx="0" presStyleCnt="5">
        <dgm:presLayoutVars>
          <dgm:chPref val="3"/>
        </dgm:presLayoutVars>
      </dgm:prSet>
      <dgm:spPr/>
    </dgm:pt>
    <dgm:pt modelId="{82A09C3E-FA74-F743-BD70-57B51957B559}" type="pres">
      <dgm:prSet presAssocID="{94C70A6B-B508-4557-B565-C884F0774868}" presName="hierChild2" presStyleCnt="0"/>
      <dgm:spPr/>
    </dgm:pt>
    <dgm:pt modelId="{1184471F-2350-C04C-B348-304A69557E39}" type="pres">
      <dgm:prSet presAssocID="{D6692504-92C1-4A13-B2A1-8D30E1A28C24}" presName="hierRoot1" presStyleCnt="0"/>
      <dgm:spPr/>
    </dgm:pt>
    <dgm:pt modelId="{868EB83D-F766-F748-8A30-0AF22DCD19E1}" type="pres">
      <dgm:prSet presAssocID="{D6692504-92C1-4A13-B2A1-8D30E1A28C24}" presName="composite" presStyleCnt="0"/>
      <dgm:spPr/>
    </dgm:pt>
    <dgm:pt modelId="{280DBABE-EE57-AF45-A28F-282FB4379FC4}" type="pres">
      <dgm:prSet presAssocID="{D6692504-92C1-4A13-B2A1-8D30E1A28C24}" presName="background" presStyleLbl="node0" presStyleIdx="1" presStyleCnt="5"/>
      <dgm:spPr/>
    </dgm:pt>
    <dgm:pt modelId="{915A8670-C9BA-F340-B8FF-BF0B59AEAFBF}" type="pres">
      <dgm:prSet presAssocID="{D6692504-92C1-4A13-B2A1-8D30E1A28C24}" presName="text" presStyleLbl="fgAcc0" presStyleIdx="1" presStyleCnt="5" custLinFactNeighborX="-3215" custLinFactNeighborY="2025">
        <dgm:presLayoutVars>
          <dgm:chPref val="3"/>
        </dgm:presLayoutVars>
      </dgm:prSet>
      <dgm:spPr/>
    </dgm:pt>
    <dgm:pt modelId="{A4291ADE-19CD-1642-A6B5-7AE20CE62830}" type="pres">
      <dgm:prSet presAssocID="{D6692504-92C1-4A13-B2A1-8D30E1A28C24}" presName="hierChild2" presStyleCnt="0"/>
      <dgm:spPr/>
    </dgm:pt>
    <dgm:pt modelId="{EF466D1E-06A3-174A-AE44-2D96098DDC0F}" type="pres">
      <dgm:prSet presAssocID="{B9C85391-CA75-40EC-9808-067C62B9216B}" presName="hierRoot1" presStyleCnt="0"/>
      <dgm:spPr/>
    </dgm:pt>
    <dgm:pt modelId="{48A93B76-FD23-5846-87FB-7ED1E50C4F96}" type="pres">
      <dgm:prSet presAssocID="{B9C85391-CA75-40EC-9808-067C62B9216B}" presName="composite" presStyleCnt="0"/>
      <dgm:spPr/>
    </dgm:pt>
    <dgm:pt modelId="{D5AC6536-DE5B-4040-93C0-280A8797FCB9}" type="pres">
      <dgm:prSet presAssocID="{B9C85391-CA75-40EC-9808-067C62B9216B}" presName="background" presStyleLbl="node0" presStyleIdx="2" presStyleCnt="5"/>
      <dgm:spPr/>
    </dgm:pt>
    <dgm:pt modelId="{34305601-8477-F647-96B9-EBC6352B97F9}" type="pres">
      <dgm:prSet presAssocID="{B9C85391-CA75-40EC-9808-067C62B9216B}" presName="text" presStyleLbl="fgAcc0" presStyleIdx="2" presStyleCnt="5">
        <dgm:presLayoutVars>
          <dgm:chPref val="3"/>
        </dgm:presLayoutVars>
      </dgm:prSet>
      <dgm:spPr/>
    </dgm:pt>
    <dgm:pt modelId="{DFA47787-C435-1341-B61C-735CD0B54B34}" type="pres">
      <dgm:prSet presAssocID="{B9C85391-CA75-40EC-9808-067C62B9216B}" presName="hierChild2" presStyleCnt="0"/>
      <dgm:spPr/>
    </dgm:pt>
    <dgm:pt modelId="{947958CD-A2C8-BE4A-99ED-FB354EEA4276}" type="pres">
      <dgm:prSet presAssocID="{90400A87-EB1C-4F22-AC1F-36F2B493918A}" presName="hierRoot1" presStyleCnt="0"/>
      <dgm:spPr/>
    </dgm:pt>
    <dgm:pt modelId="{4C8ECDBB-5091-5A41-843F-25717E8579BD}" type="pres">
      <dgm:prSet presAssocID="{90400A87-EB1C-4F22-AC1F-36F2B493918A}" presName="composite" presStyleCnt="0"/>
      <dgm:spPr/>
    </dgm:pt>
    <dgm:pt modelId="{B5BB6F84-DC92-1E4B-8B92-83A36B071E15}" type="pres">
      <dgm:prSet presAssocID="{90400A87-EB1C-4F22-AC1F-36F2B493918A}" presName="background" presStyleLbl="node0" presStyleIdx="3" presStyleCnt="5"/>
      <dgm:spPr/>
    </dgm:pt>
    <dgm:pt modelId="{7509055A-BDC1-5040-A753-3EC5B6CEEB2E}" type="pres">
      <dgm:prSet presAssocID="{90400A87-EB1C-4F22-AC1F-36F2B493918A}" presName="text" presStyleLbl="fgAcc0" presStyleIdx="3" presStyleCnt="5">
        <dgm:presLayoutVars>
          <dgm:chPref val="3"/>
        </dgm:presLayoutVars>
      </dgm:prSet>
      <dgm:spPr/>
    </dgm:pt>
    <dgm:pt modelId="{BFBEF91C-584A-B749-BF95-3807CC7E7C4D}" type="pres">
      <dgm:prSet presAssocID="{90400A87-EB1C-4F22-AC1F-36F2B493918A}" presName="hierChild2" presStyleCnt="0"/>
      <dgm:spPr/>
    </dgm:pt>
    <dgm:pt modelId="{63C74CA5-3BB2-2545-8C61-22E74D4B207B}" type="pres">
      <dgm:prSet presAssocID="{8BE17384-F330-4C10-9D11-8AFF6F946D47}" presName="hierRoot1" presStyleCnt="0"/>
      <dgm:spPr/>
    </dgm:pt>
    <dgm:pt modelId="{18696A0F-4EA5-8546-95B2-7F7AB380BEA0}" type="pres">
      <dgm:prSet presAssocID="{8BE17384-F330-4C10-9D11-8AFF6F946D47}" presName="composite" presStyleCnt="0"/>
      <dgm:spPr/>
    </dgm:pt>
    <dgm:pt modelId="{D694FE09-B3FD-EC41-83BD-59CDAE6B3493}" type="pres">
      <dgm:prSet presAssocID="{8BE17384-F330-4C10-9D11-8AFF6F946D47}" presName="background" presStyleLbl="node0" presStyleIdx="4" presStyleCnt="5"/>
      <dgm:spPr/>
    </dgm:pt>
    <dgm:pt modelId="{FCAD1431-A616-7943-95F4-3644543CFA8C}" type="pres">
      <dgm:prSet presAssocID="{8BE17384-F330-4C10-9D11-8AFF6F946D47}" presName="text" presStyleLbl="fgAcc0" presStyleIdx="4" presStyleCnt="5">
        <dgm:presLayoutVars>
          <dgm:chPref val="3"/>
        </dgm:presLayoutVars>
      </dgm:prSet>
      <dgm:spPr/>
    </dgm:pt>
    <dgm:pt modelId="{207340F9-C8F4-254C-98D5-643A311D8852}" type="pres">
      <dgm:prSet presAssocID="{8BE17384-F330-4C10-9D11-8AFF6F946D47}" presName="hierChild2" presStyleCnt="0"/>
      <dgm:spPr/>
    </dgm:pt>
  </dgm:ptLst>
  <dgm:cxnLst>
    <dgm:cxn modelId="{4F717347-0D85-B449-8428-55238813E58E}" type="presOf" srcId="{DF8A7D36-CC7E-48E7-9138-538AC2ECE3E2}" destId="{3E5102E6-5DC3-B949-A759-95C25B04824B}" srcOrd="0" destOrd="0" presId="urn:microsoft.com/office/officeart/2005/8/layout/hierarchy1"/>
    <dgm:cxn modelId="{E41A0E73-D789-214E-BE5A-4D3BC044B309}" type="presOf" srcId="{90400A87-EB1C-4F22-AC1F-36F2B493918A}" destId="{7509055A-BDC1-5040-A753-3EC5B6CEEB2E}" srcOrd="0" destOrd="0" presId="urn:microsoft.com/office/officeart/2005/8/layout/hierarchy1"/>
    <dgm:cxn modelId="{ABB01E7A-375F-4B95-BC97-ECEC36644F47}" srcId="{DF8A7D36-CC7E-48E7-9138-538AC2ECE3E2}" destId="{90400A87-EB1C-4F22-AC1F-36F2B493918A}" srcOrd="3" destOrd="0" parTransId="{A9F230D8-43C5-4405-B519-1C02D5129BAA}" sibTransId="{BF5C6A00-EBFC-4FDD-89D5-05877C8BA517}"/>
    <dgm:cxn modelId="{918AB69D-A61F-443C-9BC8-82C8FFD72C53}" srcId="{DF8A7D36-CC7E-48E7-9138-538AC2ECE3E2}" destId="{D6692504-92C1-4A13-B2A1-8D30E1A28C24}" srcOrd="1" destOrd="0" parTransId="{71338575-CC54-4283-9270-20DE76B8BAFA}" sibTransId="{B51C33F5-1621-4E0D-AAB9-2C3736E82F2C}"/>
    <dgm:cxn modelId="{7E8FE0A2-AC3F-F34A-B881-0FC563005BCB}" type="presOf" srcId="{D6692504-92C1-4A13-B2A1-8D30E1A28C24}" destId="{915A8670-C9BA-F340-B8FF-BF0B59AEAFBF}" srcOrd="0" destOrd="0" presId="urn:microsoft.com/office/officeart/2005/8/layout/hierarchy1"/>
    <dgm:cxn modelId="{4141D7AC-D20E-4992-A649-8DA46315E368}" srcId="{DF8A7D36-CC7E-48E7-9138-538AC2ECE3E2}" destId="{8BE17384-F330-4C10-9D11-8AFF6F946D47}" srcOrd="4" destOrd="0" parTransId="{761B59A4-C6CE-48D7-A0D9-DD173D9D0F2A}" sibTransId="{2135EED1-4310-4A41-960B-665144199ECE}"/>
    <dgm:cxn modelId="{2C2C70D0-3256-6245-9F99-BB33968DF6C1}" type="presOf" srcId="{94C70A6B-B508-4557-B565-C884F0774868}" destId="{35D4167E-F762-8E42-A17E-306B0411CAD1}" srcOrd="0" destOrd="0" presId="urn:microsoft.com/office/officeart/2005/8/layout/hierarchy1"/>
    <dgm:cxn modelId="{652A18D4-19D7-9F45-81DA-1E0BC6EF6AC2}" type="presOf" srcId="{B9C85391-CA75-40EC-9808-067C62B9216B}" destId="{34305601-8477-F647-96B9-EBC6352B97F9}" srcOrd="0" destOrd="0" presId="urn:microsoft.com/office/officeart/2005/8/layout/hierarchy1"/>
    <dgm:cxn modelId="{06E272D9-A63D-4915-A1DD-7024D7E38959}" srcId="{DF8A7D36-CC7E-48E7-9138-538AC2ECE3E2}" destId="{94C70A6B-B508-4557-B565-C884F0774868}" srcOrd="0" destOrd="0" parTransId="{06A80D9D-D3EE-46C8-B392-283A744FA3DC}" sibTransId="{0E276563-E839-43B0-A238-4B1ED21E0C6D}"/>
    <dgm:cxn modelId="{86F491EF-DECE-46DA-A2B6-36DE4A6A72F7}" srcId="{DF8A7D36-CC7E-48E7-9138-538AC2ECE3E2}" destId="{B9C85391-CA75-40EC-9808-067C62B9216B}" srcOrd="2" destOrd="0" parTransId="{B49E8EFD-01E0-4949-B513-620DC4B9DD59}" sibTransId="{0889C494-E22A-4C96-BE73-46C340B21A0E}"/>
    <dgm:cxn modelId="{AFA701F4-CDB7-8649-88A3-2644A9D6B729}" type="presOf" srcId="{8BE17384-F330-4C10-9D11-8AFF6F946D47}" destId="{FCAD1431-A616-7943-95F4-3644543CFA8C}" srcOrd="0" destOrd="0" presId="urn:microsoft.com/office/officeart/2005/8/layout/hierarchy1"/>
    <dgm:cxn modelId="{BA59B199-6883-0949-880E-1D5CA45536FD}" type="presParOf" srcId="{3E5102E6-5DC3-B949-A759-95C25B04824B}" destId="{A2FC7897-C030-1F4E-880E-B5BAD530F6E0}" srcOrd="0" destOrd="0" presId="urn:microsoft.com/office/officeart/2005/8/layout/hierarchy1"/>
    <dgm:cxn modelId="{AFE41702-0711-6345-A418-777A4CD628BB}" type="presParOf" srcId="{A2FC7897-C030-1F4E-880E-B5BAD530F6E0}" destId="{BFDD8BF7-D04F-1743-9DED-7C2B74EDB8A9}" srcOrd="0" destOrd="0" presId="urn:microsoft.com/office/officeart/2005/8/layout/hierarchy1"/>
    <dgm:cxn modelId="{B099D663-F6E2-E642-AB03-F3B5A63028EE}" type="presParOf" srcId="{BFDD8BF7-D04F-1743-9DED-7C2B74EDB8A9}" destId="{01F58A0C-FDA4-9F45-A095-AE615248C2F5}" srcOrd="0" destOrd="0" presId="urn:microsoft.com/office/officeart/2005/8/layout/hierarchy1"/>
    <dgm:cxn modelId="{B2F64B44-6B9E-5E42-BF90-D36BD1D77D29}" type="presParOf" srcId="{BFDD8BF7-D04F-1743-9DED-7C2B74EDB8A9}" destId="{35D4167E-F762-8E42-A17E-306B0411CAD1}" srcOrd="1" destOrd="0" presId="urn:microsoft.com/office/officeart/2005/8/layout/hierarchy1"/>
    <dgm:cxn modelId="{346534A6-3211-B448-ACD0-9C4CABB3BB13}" type="presParOf" srcId="{A2FC7897-C030-1F4E-880E-B5BAD530F6E0}" destId="{82A09C3E-FA74-F743-BD70-57B51957B559}" srcOrd="1" destOrd="0" presId="urn:microsoft.com/office/officeart/2005/8/layout/hierarchy1"/>
    <dgm:cxn modelId="{126EAD06-D659-1A45-9D3E-50185883E01A}" type="presParOf" srcId="{3E5102E6-5DC3-B949-A759-95C25B04824B}" destId="{1184471F-2350-C04C-B348-304A69557E39}" srcOrd="1" destOrd="0" presId="urn:microsoft.com/office/officeart/2005/8/layout/hierarchy1"/>
    <dgm:cxn modelId="{4DC2CA2F-CDA6-FB44-BD55-C1E610A9D8F9}" type="presParOf" srcId="{1184471F-2350-C04C-B348-304A69557E39}" destId="{868EB83D-F766-F748-8A30-0AF22DCD19E1}" srcOrd="0" destOrd="0" presId="urn:microsoft.com/office/officeart/2005/8/layout/hierarchy1"/>
    <dgm:cxn modelId="{BCFAE2E9-DE83-7E4A-AE19-D16BE9F163D4}" type="presParOf" srcId="{868EB83D-F766-F748-8A30-0AF22DCD19E1}" destId="{280DBABE-EE57-AF45-A28F-282FB4379FC4}" srcOrd="0" destOrd="0" presId="urn:microsoft.com/office/officeart/2005/8/layout/hierarchy1"/>
    <dgm:cxn modelId="{3501145A-8CA2-AB4F-A57F-7B17CD3688C7}" type="presParOf" srcId="{868EB83D-F766-F748-8A30-0AF22DCD19E1}" destId="{915A8670-C9BA-F340-B8FF-BF0B59AEAFBF}" srcOrd="1" destOrd="0" presId="urn:microsoft.com/office/officeart/2005/8/layout/hierarchy1"/>
    <dgm:cxn modelId="{0DC257A4-1AE2-334E-9CEC-C5672E922848}" type="presParOf" srcId="{1184471F-2350-C04C-B348-304A69557E39}" destId="{A4291ADE-19CD-1642-A6B5-7AE20CE62830}" srcOrd="1" destOrd="0" presId="urn:microsoft.com/office/officeart/2005/8/layout/hierarchy1"/>
    <dgm:cxn modelId="{E1196703-2F00-A140-8C8E-F25045AC40A0}" type="presParOf" srcId="{3E5102E6-5DC3-B949-A759-95C25B04824B}" destId="{EF466D1E-06A3-174A-AE44-2D96098DDC0F}" srcOrd="2" destOrd="0" presId="urn:microsoft.com/office/officeart/2005/8/layout/hierarchy1"/>
    <dgm:cxn modelId="{8B077F17-A47E-DD4E-BCF5-A75807B71C71}" type="presParOf" srcId="{EF466D1E-06A3-174A-AE44-2D96098DDC0F}" destId="{48A93B76-FD23-5846-87FB-7ED1E50C4F96}" srcOrd="0" destOrd="0" presId="urn:microsoft.com/office/officeart/2005/8/layout/hierarchy1"/>
    <dgm:cxn modelId="{90C893FD-1A94-6E4B-8D3F-DF4A664E51BF}" type="presParOf" srcId="{48A93B76-FD23-5846-87FB-7ED1E50C4F96}" destId="{D5AC6536-DE5B-4040-93C0-280A8797FCB9}" srcOrd="0" destOrd="0" presId="urn:microsoft.com/office/officeart/2005/8/layout/hierarchy1"/>
    <dgm:cxn modelId="{86C25679-DDD0-9E4A-A57D-37521AB7A04A}" type="presParOf" srcId="{48A93B76-FD23-5846-87FB-7ED1E50C4F96}" destId="{34305601-8477-F647-96B9-EBC6352B97F9}" srcOrd="1" destOrd="0" presId="urn:microsoft.com/office/officeart/2005/8/layout/hierarchy1"/>
    <dgm:cxn modelId="{8F195379-B901-D74B-B54F-E97AED95C3C7}" type="presParOf" srcId="{EF466D1E-06A3-174A-AE44-2D96098DDC0F}" destId="{DFA47787-C435-1341-B61C-735CD0B54B34}" srcOrd="1" destOrd="0" presId="urn:microsoft.com/office/officeart/2005/8/layout/hierarchy1"/>
    <dgm:cxn modelId="{6192735A-06E5-704C-8DC8-840AF6D9D8D1}" type="presParOf" srcId="{3E5102E6-5DC3-B949-A759-95C25B04824B}" destId="{947958CD-A2C8-BE4A-99ED-FB354EEA4276}" srcOrd="3" destOrd="0" presId="urn:microsoft.com/office/officeart/2005/8/layout/hierarchy1"/>
    <dgm:cxn modelId="{4019F299-CFD0-784B-A77E-3D52C26C62B0}" type="presParOf" srcId="{947958CD-A2C8-BE4A-99ED-FB354EEA4276}" destId="{4C8ECDBB-5091-5A41-843F-25717E8579BD}" srcOrd="0" destOrd="0" presId="urn:microsoft.com/office/officeart/2005/8/layout/hierarchy1"/>
    <dgm:cxn modelId="{EE9CAD25-96AD-A346-BBE8-B6BF9ECDDDCA}" type="presParOf" srcId="{4C8ECDBB-5091-5A41-843F-25717E8579BD}" destId="{B5BB6F84-DC92-1E4B-8B92-83A36B071E15}" srcOrd="0" destOrd="0" presId="urn:microsoft.com/office/officeart/2005/8/layout/hierarchy1"/>
    <dgm:cxn modelId="{232B56E4-7DC0-6D4C-8503-62BD972C97DA}" type="presParOf" srcId="{4C8ECDBB-5091-5A41-843F-25717E8579BD}" destId="{7509055A-BDC1-5040-A753-3EC5B6CEEB2E}" srcOrd="1" destOrd="0" presId="urn:microsoft.com/office/officeart/2005/8/layout/hierarchy1"/>
    <dgm:cxn modelId="{DA283795-2456-1B4F-AAFC-36F5056DD733}" type="presParOf" srcId="{947958CD-A2C8-BE4A-99ED-FB354EEA4276}" destId="{BFBEF91C-584A-B749-BF95-3807CC7E7C4D}" srcOrd="1" destOrd="0" presId="urn:microsoft.com/office/officeart/2005/8/layout/hierarchy1"/>
    <dgm:cxn modelId="{8A159759-674B-B547-AEFA-0809180AD578}" type="presParOf" srcId="{3E5102E6-5DC3-B949-A759-95C25B04824B}" destId="{63C74CA5-3BB2-2545-8C61-22E74D4B207B}" srcOrd="4" destOrd="0" presId="urn:microsoft.com/office/officeart/2005/8/layout/hierarchy1"/>
    <dgm:cxn modelId="{53A8E12A-DB21-1C43-9B88-36F87D40F647}" type="presParOf" srcId="{63C74CA5-3BB2-2545-8C61-22E74D4B207B}" destId="{18696A0F-4EA5-8546-95B2-7F7AB380BEA0}" srcOrd="0" destOrd="0" presId="urn:microsoft.com/office/officeart/2005/8/layout/hierarchy1"/>
    <dgm:cxn modelId="{64976B4C-165E-444A-BAC1-62415C03DF54}" type="presParOf" srcId="{18696A0F-4EA5-8546-95B2-7F7AB380BEA0}" destId="{D694FE09-B3FD-EC41-83BD-59CDAE6B3493}" srcOrd="0" destOrd="0" presId="urn:microsoft.com/office/officeart/2005/8/layout/hierarchy1"/>
    <dgm:cxn modelId="{8CCA062B-A850-8041-ACDB-126D78012284}" type="presParOf" srcId="{18696A0F-4EA5-8546-95B2-7F7AB380BEA0}" destId="{FCAD1431-A616-7943-95F4-3644543CFA8C}" srcOrd="1" destOrd="0" presId="urn:microsoft.com/office/officeart/2005/8/layout/hierarchy1"/>
    <dgm:cxn modelId="{9D514228-1A7B-744B-BC41-8849904F75BF}" type="presParOf" srcId="{63C74CA5-3BB2-2545-8C61-22E74D4B207B}" destId="{207340F9-C8F4-254C-98D5-643A311D8852}" srcOrd="1" destOrd="0" presId="urn:microsoft.com/office/officeart/2005/8/layout/hierarchy1"/>
  </dgm:cxnLst>
  <dgm:bg>
    <a:solidFill>
      <a:srgbClr val="2791A6"/>
    </a:solidFill>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432BFA8-AE9D-4DAD-8605-04C4EACDA18A}" type="doc">
      <dgm:prSet loTypeId="urn:microsoft.com/office/officeart/2016/7/layout/RepeatingBendingProcessNew" loCatId="process" qsTypeId="urn:microsoft.com/office/officeart/2005/8/quickstyle/simple1" qsCatId="simple" csTypeId="urn:microsoft.com/office/officeart/2005/8/colors/accent1_2" csCatId="accent1" phldr="1"/>
      <dgm:spPr/>
      <dgm:t>
        <a:bodyPr/>
        <a:lstStyle/>
        <a:p>
          <a:endParaRPr lang="en-US"/>
        </a:p>
      </dgm:t>
    </dgm:pt>
    <dgm:pt modelId="{106904FD-527A-41AF-B21B-0D2969C2EB1D}">
      <dgm:prSet/>
      <dgm:spPr>
        <a:solidFill>
          <a:srgbClr val="2791A6"/>
        </a:solidFill>
      </dgm:spPr>
      <dgm:t>
        <a:bodyPr/>
        <a:lstStyle/>
        <a:p>
          <a:r>
            <a:rPr lang="en-US" dirty="0"/>
            <a:t>Eliminated Columns (75) Down to 30 Total</a:t>
          </a:r>
        </a:p>
      </dgm:t>
    </dgm:pt>
    <dgm:pt modelId="{F4C15096-ABF2-466A-AF72-408DBA17A909}" type="parTrans" cxnId="{A4973B2B-D445-4D5A-8E46-44E27457A5FA}">
      <dgm:prSet/>
      <dgm:spPr/>
      <dgm:t>
        <a:bodyPr/>
        <a:lstStyle/>
        <a:p>
          <a:endParaRPr lang="en-US"/>
        </a:p>
      </dgm:t>
    </dgm:pt>
    <dgm:pt modelId="{EFEB82A4-7A32-4CD8-B22F-2D9475741C78}" type="sibTrans" cxnId="{A4973B2B-D445-4D5A-8E46-44E27457A5FA}">
      <dgm:prSet/>
      <dgm:spPr/>
      <dgm:t>
        <a:bodyPr/>
        <a:lstStyle/>
        <a:p>
          <a:endParaRPr lang="en-US"/>
        </a:p>
      </dgm:t>
    </dgm:pt>
    <dgm:pt modelId="{11B8AA8B-C787-4714-AA81-5244A863E157}">
      <dgm:prSet/>
      <dgm:spPr>
        <a:solidFill>
          <a:srgbClr val="2791A6"/>
        </a:solidFill>
      </dgm:spPr>
      <dgm:t>
        <a:bodyPr/>
        <a:lstStyle/>
        <a:p>
          <a:r>
            <a:rPr lang="en-US" dirty="0"/>
            <a:t>Filled NA Data &amp; Replace Null       With -1</a:t>
          </a:r>
        </a:p>
      </dgm:t>
    </dgm:pt>
    <dgm:pt modelId="{09021C64-79DB-4F0C-A924-B6039B04B48A}" type="parTrans" cxnId="{94AB9B3A-2952-4803-9731-ED07B7B16C7F}">
      <dgm:prSet/>
      <dgm:spPr/>
      <dgm:t>
        <a:bodyPr/>
        <a:lstStyle/>
        <a:p>
          <a:endParaRPr lang="en-US"/>
        </a:p>
      </dgm:t>
    </dgm:pt>
    <dgm:pt modelId="{66C4B6A9-7435-4E55-812D-FC2FA5F281C0}" type="sibTrans" cxnId="{94AB9B3A-2952-4803-9731-ED07B7B16C7F}">
      <dgm:prSet/>
      <dgm:spPr/>
      <dgm:t>
        <a:bodyPr/>
        <a:lstStyle/>
        <a:p>
          <a:endParaRPr lang="en-US"/>
        </a:p>
      </dgm:t>
    </dgm:pt>
    <dgm:pt modelId="{866DBDFE-E5B0-4F56-A19D-D0544C06C63B}">
      <dgm:prSet/>
      <dgm:spPr>
        <a:solidFill>
          <a:srgbClr val="2791A6"/>
        </a:solidFill>
      </dgm:spPr>
      <dgm:t>
        <a:bodyPr/>
        <a:lstStyle/>
        <a:p>
          <a:r>
            <a:rPr lang="en-US" dirty="0"/>
            <a:t>Cleaned Price Column and Standardized as Float</a:t>
          </a:r>
        </a:p>
      </dgm:t>
    </dgm:pt>
    <dgm:pt modelId="{3A495CEE-3B3B-4CE5-8D33-00EFC88A1A56}" type="parTrans" cxnId="{4D3C3A22-38D4-4917-8753-DCFE5525A555}">
      <dgm:prSet/>
      <dgm:spPr/>
      <dgm:t>
        <a:bodyPr/>
        <a:lstStyle/>
        <a:p>
          <a:endParaRPr lang="en-US"/>
        </a:p>
      </dgm:t>
    </dgm:pt>
    <dgm:pt modelId="{7DC6441F-9E5B-4346-AB6E-ECC6DC60B4D5}" type="sibTrans" cxnId="{4D3C3A22-38D4-4917-8753-DCFE5525A555}">
      <dgm:prSet/>
      <dgm:spPr/>
      <dgm:t>
        <a:bodyPr/>
        <a:lstStyle/>
        <a:p>
          <a:endParaRPr lang="en-US"/>
        </a:p>
      </dgm:t>
    </dgm:pt>
    <dgm:pt modelId="{4EECE36F-C867-4C71-9AB1-4EDF57FB1EFB}">
      <dgm:prSet/>
      <dgm:spPr>
        <a:solidFill>
          <a:srgbClr val="2791A6"/>
        </a:solidFill>
      </dgm:spPr>
      <dgm:t>
        <a:bodyPr/>
        <a:lstStyle/>
        <a:p>
          <a:r>
            <a:rPr lang="en-US" dirty="0"/>
            <a:t>Converted Bathroom to Number</a:t>
          </a:r>
        </a:p>
      </dgm:t>
    </dgm:pt>
    <dgm:pt modelId="{7AF487CE-2051-42E9-AB50-E9AC76DFFF1E}" type="parTrans" cxnId="{6E829128-3951-4F80-AD33-56FB8FBF4119}">
      <dgm:prSet/>
      <dgm:spPr/>
      <dgm:t>
        <a:bodyPr/>
        <a:lstStyle/>
        <a:p>
          <a:endParaRPr lang="en-US"/>
        </a:p>
      </dgm:t>
    </dgm:pt>
    <dgm:pt modelId="{A2A4CC28-C6C3-4997-B0AB-CBD36CEBB66F}" type="sibTrans" cxnId="{6E829128-3951-4F80-AD33-56FB8FBF4119}">
      <dgm:prSet/>
      <dgm:spPr/>
      <dgm:t>
        <a:bodyPr/>
        <a:lstStyle/>
        <a:p>
          <a:endParaRPr lang="en-US"/>
        </a:p>
      </dgm:t>
    </dgm:pt>
    <dgm:pt modelId="{EE802FAB-E1ED-4FDB-92E8-BF694A815DCC}">
      <dgm:prSet/>
      <dgm:spPr>
        <a:solidFill>
          <a:srgbClr val="2791A6"/>
        </a:solidFill>
      </dgm:spPr>
      <dgm:t>
        <a:bodyPr/>
        <a:lstStyle/>
        <a:p>
          <a:r>
            <a:rPr lang="en-US" dirty="0"/>
            <a:t>Removed Outliers (over $2,000)</a:t>
          </a:r>
        </a:p>
      </dgm:t>
    </dgm:pt>
    <dgm:pt modelId="{13F15653-6939-4E28-BCB4-9EC44E8FB7D8}" type="parTrans" cxnId="{8E3C6E32-0070-411B-9316-0C7CA3F82C71}">
      <dgm:prSet/>
      <dgm:spPr/>
      <dgm:t>
        <a:bodyPr/>
        <a:lstStyle/>
        <a:p>
          <a:endParaRPr lang="en-US"/>
        </a:p>
      </dgm:t>
    </dgm:pt>
    <dgm:pt modelId="{B05379C7-5409-454F-A6FF-2E8F829EDFE3}" type="sibTrans" cxnId="{8E3C6E32-0070-411B-9316-0C7CA3F82C71}">
      <dgm:prSet/>
      <dgm:spPr/>
      <dgm:t>
        <a:bodyPr/>
        <a:lstStyle/>
        <a:p>
          <a:endParaRPr lang="en-US"/>
        </a:p>
      </dgm:t>
    </dgm:pt>
    <dgm:pt modelId="{64ADAD0B-A952-4D32-972D-51780803A615}">
      <dgm:prSet/>
      <dgm:spPr>
        <a:solidFill>
          <a:srgbClr val="2791A6"/>
        </a:solidFill>
      </dgm:spPr>
      <dgm:t>
        <a:bodyPr/>
        <a:lstStyle/>
        <a:p>
          <a:r>
            <a:rPr lang="en-US" dirty="0"/>
            <a:t>Converted Dates to Datetime</a:t>
          </a:r>
        </a:p>
      </dgm:t>
    </dgm:pt>
    <dgm:pt modelId="{58773708-4E52-4E33-8077-903EE92432D2}" type="parTrans" cxnId="{70880964-2E93-4A31-BF15-4B7A268FBD35}">
      <dgm:prSet/>
      <dgm:spPr/>
      <dgm:t>
        <a:bodyPr/>
        <a:lstStyle/>
        <a:p>
          <a:endParaRPr lang="en-US"/>
        </a:p>
      </dgm:t>
    </dgm:pt>
    <dgm:pt modelId="{C97396F0-E6A6-4845-8D32-659EA8BE04BA}" type="sibTrans" cxnId="{70880964-2E93-4A31-BF15-4B7A268FBD35}">
      <dgm:prSet/>
      <dgm:spPr/>
      <dgm:t>
        <a:bodyPr/>
        <a:lstStyle/>
        <a:p>
          <a:endParaRPr lang="en-US"/>
        </a:p>
      </dgm:t>
    </dgm:pt>
    <dgm:pt modelId="{0FF6456D-49DA-433A-A778-D69A3D3C70E9}">
      <dgm:prSet/>
      <dgm:spPr>
        <a:solidFill>
          <a:srgbClr val="2791A6"/>
        </a:solidFill>
      </dgm:spPr>
      <dgm:t>
        <a:bodyPr/>
        <a:lstStyle/>
        <a:p>
          <a:r>
            <a:rPr lang="en-US" dirty="0"/>
            <a:t>Pulled in Airbnb Reviews Data</a:t>
          </a:r>
        </a:p>
      </dgm:t>
    </dgm:pt>
    <dgm:pt modelId="{833E1746-FA24-48FD-A369-0E7E8932682A}" type="parTrans" cxnId="{4FEE7514-CC88-4F1F-B2ED-69708AC18B6C}">
      <dgm:prSet/>
      <dgm:spPr/>
      <dgm:t>
        <a:bodyPr/>
        <a:lstStyle/>
        <a:p>
          <a:endParaRPr lang="en-US"/>
        </a:p>
      </dgm:t>
    </dgm:pt>
    <dgm:pt modelId="{1696FE34-333C-4DB4-A3A5-DDAB5FF8A277}" type="sibTrans" cxnId="{4FEE7514-CC88-4F1F-B2ED-69708AC18B6C}">
      <dgm:prSet/>
      <dgm:spPr/>
      <dgm:t>
        <a:bodyPr/>
        <a:lstStyle/>
        <a:p>
          <a:endParaRPr lang="en-US"/>
        </a:p>
      </dgm:t>
    </dgm:pt>
    <dgm:pt modelId="{41FDA6C8-F4C2-4F85-A8F6-39CC5D5C23FB}">
      <dgm:prSet/>
      <dgm:spPr>
        <a:solidFill>
          <a:srgbClr val="2791A6"/>
        </a:solidFill>
      </dgm:spPr>
      <dgm:t>
        <a:bodyPr/>
        <a:lstStyle/>
        <a:p>
          <a:r>
            <a:rPr lang="en-US" dirty="0"/>
            <a:t>Calculated how often ”Starbucks” was mentioned in review</a:t>
          </a:r>
        </a:p>
      </dgm:t>
    </dgm:pt>
    <dgm:pt modelId="{B1E73CB7-278F-48FB-8808-E41ED8286F4C}" type="parTrans" cxnId="{6CFDD6C1-F9FD-4AA6-9ECF-8A2D91ADFA2E}">
      <dgm:prSet/>
      <dgm:spPr/>
      <dgm:t>
        <a:bodyPr/>
        <a:lstStyle/>
        <a:p>
          <a:endParaRPr lang="en-US"/>
        </a:p>
      </dgm:t>
    </dgm:pt>
    <dgm:pt modelId="{FBF626AF-78C9-4189-A550-F045154A0382}" type="sibTrans" cxnId="{6CFDD6C1-F9FD-4AA6-9ECF-8A2D91ADFA2E}">
      <dgm:prSet/>
      <dgm:spPr/>
      <dgm:t>
        <a:bodyPr/>
        <a:lstStyle/>
        <a:p>
          <a:endParaRPr lang="en-US"/>
        </a:p>
      </dgm:t>
    </dgm:pt>
    <dgm:pt modelId="{1BB6A2A4-B64C-0D48-BAB5-32A616CD9B8D}" type="pres">
      <dgm:prSet presAssocID="{B432BFA8-AE9D-4DAD-8605-04C4EACDA18A}" presName="Name0" presStyleCnt="0">
        <dgm:presLayoutVars>
          <dgm:dir/>
          <dgm:resizeHandles val="exact"/>
        </dgm:presLayoutVars>
      </dgm:prSet>
      <dgm:spPr/>
    </dgm:pt>
    <dgm:pt modelId="{9B649162-9E3D-E845-88AD-CA2E95E70A61}" type="pres">
      <dgm:prSet presAssocID="{106904FD-527A-41AF-B21B-0D2969C2EB1D}" presName="node" presStyleLbl="node1" presStyleIdx="0" presStyleCnt="8">
        <dgm:presLayoutVars>
          <dgm:bulletEnabled val="1"/>
        </dgm:presLayoutVars>
      </dgm:prSet>
      <dgm:spPr/>
    </dgm:pt>
    <dgm:pt modelId="{ED4126A8-6778-1F4E-8E17-EA5C04BD420B}" type="pres">
      <dgm:prSet presAssocID="{EFEB82A4-7A32-4CD8-B22F-2D9475741C78}" presName="sibTrans" presStyleLbl="sibTrans1D1" presStyleIdx="0" presStyleCnt="7"/>
      <dgm:spPr/>
    </dgm:pt>
    <dgm:pt modelId="{A756E0D6-B367-4A49-86FC-D74D8CABB032}" type="pres">
      <dgm:prSet presAssocID="{EFEB82A4-7A32-4CD8-B22F-2D9475741C78}" presName="connectorText" presStyleLbl="sibTrans1D1" presStyleIdx="0" presStyleCnt="7"/>
      <dgm:spPr/>
    </dgm:pt>
    <dgm:pt modelId="{79BC5A3A-FA02-7549-BABA-D48419C8C2E7}" type="pres">
      <dgm:prSet presAssocID="{11B8AA8B-C787-4714-AA81-5244A863E157}" presName="node" presStyleLbl="node1" presStyleIdx="1" presStyleCnt="8">
        <dgm:presLayoutVars>
          <dgm:bulletEnabled val="1"/>
        </dgm:presLayoutVars>
      </dgm:prSet>
      <dgm:spPr/>
    </dgm:pt>
    <dgm:pt modelId="{94021843-761D-A940-BBD6-8B5394B64F68}" type="pres">
      <dgm:prSet presAssocID="{66C4B6A9-7435-4E55-812D-FC2FA5F281C0}" presName="sibTrans" presStyleLbl="sibTrans1D1" presStyleIdx="1" presStyleCnt="7"/>
      <dgm:spPr/>
    </dgm:pt>
    <dgm:pt modelId="{745EB112-ACE9-9848-AF1F-91B094F939AC}" type="pres">
      <dgm:prSet presAssocID="{66C4B6A9-7435-4E55-812D-FC2FA5F281C0}" presName="connectorText" presStyleLbl="sibTrans1D1" presStyleIdx="1" presStyleCnt="7"/>
      <dgm:spPr/>
    </dgm:pt>
    <dgm:pt modelId="{7A7B2BE9-E85A-3544-A566-9C50935D0FC6}" type="pres">
      <dgm:prSet presAssocID="{866DBDFE-E5B0-4F56-A19D-D0544C06C63B}" presName="node" presStyleLbl="node1" presStyleIdx="2" presStyleCnt="8">
        <dgm:presLayoutVars>
          <dgm:bulletEnabled val="1"/>
        </dgm:presLayoutVars>
      </dgm:prSet>
      <dgm:spPr/>
    </dgm:pt>
    <dgm:pt modelId="{CB2D7056-3918-714A-8A68-69A2C70159B7}" type="pres">
      <dgm:prSet presAssocID="{7DC6441F-9E5B-4346-AB6E-ECC6DC60B4D5}" presName="sibTrans" presStyleLbl="sibTrans1D1" presStyleIdx="2" presStyleCnt="7"/>
      <dgm:spPr/>
    </dgm:pt>
    <dgm:pt modelId="{BBFE867B-5DF6-8349-BD5A-E0DF67647BE8}" type="pres">
      <dgm:prSet presAssocID="{7DC6441F-9E5B-4346-AB6E-ECC6DC60B4D5}" presName="connectorText" presStyleLbl="sibTrans1D1" presStyleIdx="2" presStyleCnt="7"/>
      <dgm:spPr/>
    </dgm:pt>
    <dgm:pt modelId="{E306FB31-7FA9-154D-98DE-BB6EF5F55D6A}" type="pres">
      <dgm:prSet presAssocID="{4EECE36F-C867-4C71-9AB1-4EDF57FB1EFB}" presName="node" presStyleLbl="node1" presStyleIdx="3" presStyleCnt="8">
        <dgm:presLayoutVars>
          <dgm:bulletEnabled val="1"/>
        </dgm:presLayoutVars>
      </dgm:prSet>
      <dgm:spPr/>
    </dgm:pt>
    <dgm:pt modelId="{DAEF5717-82A3-0C4F-BCCE-EE0F3277D5E0}" type="pres">
      <dgm:prSet presAssocID="{A2A4CC28-C6C3-4997-B0AB-CBD36CEBB66F}" presName="sibTrans" presStyleLbl="sibTrans1D1" presStyleIdx="3" presStyleCnt="7"/>
      <dgm:spPr/>
    </dgm:pt>
    <dgm:pt modelId="{5030A50E-E1D2-1344-97AF-31EFC782DA17}" type="pres">
      <dgm:prSet presAssocID="{A2A4CC28-C6C3-4997-B0AB-CBD36CEBB66F}" presName="connectorText" presStyleLbl="sibTrans1D1" presStyleIdx="3" presStyleCnt="7"/>
      <dgm:spPr/>
    </dgm:pt>
    <dgm:pt modelId="{EF3227C1-306A-A14D-9CF1-B27B586488FD}" type="pres">
      <dgm:prSet presAssocID="{EE802FAB-E1ED-4FDB-92E8-BF694A815DCC}" presName="node" presStyleLbl="node1" presStyleIdx="4" presStyleCnt="8">
        <dgm:presLayoutVars>
          <dgm:bulletEnabled val="1"/>
        </dgm:presLayoutVars>
      </dgm:prSet>
      <dgm:spPr/>
    </dgm:pt>
    <dgm:pt modelId="{EEFFF57E-3059-184A-8CFE-986E0486D298}" type="pres">
      <dgm:prSet presAssocID="{B05379C7-5409-454F-A6FF-2E8F829EDFE3}" presName="sibTrans" presStyleLbl="sibTrans1D1" presStyleIdx="4" presStyleCnt="7"/>
      <dgm:spPr/>
    </dgm:pt>
    <dgm:pt modelId="{28A30EFC-44E9-B24D-B6A4-515B58775B1B}" type="pres">
      <dgm:prSet presAssocID="{B05379C7-5409-454F-A6FF-2E8F829EDFE3}" presName="connectorText" presStyleLbl="sibTrans1D1" presStyleIdx="4" presStyleCnt="7"/>
      <dgm:spPr/>
    </dgm:pt>
    <dgm:pt modelId="{1418E640-C226-7B45-9511-DD43EBE77D5A}" type="pres">
      <dgm:prSet presAssocID="{64ADAD0B-A952-4D32-972D-51780803A615}" presName="node" presStyleLbl="node1" presStyleIdx="5" presStyleCnt="8">
        <dgm:presLayoutVars>
          <dgm:bulletEnabled val="1"/>
        </dgm:presLayoutVars>
      </dgm:prSet>
      <dgm:spPr/>
    </dgm:pt>
    <dgm:pt modelId="{6C969890-6605-C743-A109-1ABF11A110C6}" type="pres">
      <dgm:prSet presAssocID="{C97396F0-E6A6-4845-8D32-659EA8BE04BA}" presName="sibTrans" presStyleLbl="sibTrans1D1" presStyleIdx="5" presStyleCnt="7"/>
      <dgm:spPr/>
    </dgm:pt>
    <dgm:pt modelId="{7985BEFD-532B-4A4A-899A-E3B0EBDFED64}" type="pres">
      <dgm:prSet presAssocID="{C97396F0-E6A6-4845-8D32-659EA8BE04BA}" presName="connectorText" presStyleLbl="sibTrans1D1" presStyleIdx="5" presStyleCnt="7"/>
      <dgm:spPr/>
    </dgm:pt>
    <dgm:pt modelId="{6B1C5811-A9C1-0045-B9DB-0DDDE9590D6F}" type="pres">
      <dgm:prSet presAssocID="{0FF6456D-49DA-433A-A778-D69A3D3C70E9}" presName="node" presStyleLbl="node1" presStyleIdx="6" presStyleCnt="8">
        <dgm:presLayoutVars>
          <dgm:bulletEnabled val="1"/>
        </dgm:presLayoutVars>
      </dgm:prSet>
      <dgm:spPr/>
    </dgm:pt>
    <dgm:pt modelId="{841FEEE0-A718-7B4A-9978-B00BD86DDCCF}" type="pres">
      <dgm:prSet presAssocID="{1696FE34-333C-4DB4-A3A5-DDAB5FF8A277}" presName="sibTrans" presStyleLbl="sibTrans1D1" presStyleIdx="6" presStyleCnt="7"/>
      <dgm:spPr/>
    </dgm:pt>
    <dgm:pt modelId="{B58A5B82-7873-134F-9F88-6C90CC050E6D}" type="pres">
      <dgm:prSet presAssocID="{1696FE34-333C-4DB4-A3A5-DDAB5FF8A277}" presName="connectorText" presStyleLbl="sibTrans1D1" presStyleIdx="6" presStyleCnt="7"/>
      <dgm:spPr/>
    </dgm:pt>
    <dgm:pt modelId="{7C25468A-6879-C14B-91FC-7C576EED5B70}" type="pres">
      <dgm:prSet presAssocID="{41FDA6C8-F4C2-4F85-A8F6-39CC5D5C23FB}" presName="node" presStyleLbl="node1" presStyleIdx="7" presStyleCnt="8">
        <dgm:presLayoutVars>
          <dgm:bulletEnabled val="1"/>
        </dgm:presLayoutVars>
      </dgm:prSet>
      <dgm:spPr/>
    </dgm:pt>
  </dgm:ptLst>
  <dgm:cxnLst>
    <dgm:cxn modelId="{6E7E0802-F31E-4846-A315-36C71094918E}" type="presOf" srcId="{A2A4CC28-C6C3-4997-B0AB-CBD36CEBB66F}" destId="{DAEF5717-82A3-0C4F-BCCE-EE0F3277D5E0}" srcOrd="0" destOrd="0" presId="urn:microsoft.com/office/officeart/2016/7/layout/RepeatingBendingProcessNew"/>
    <dgm:cxn modelId="{4FEE7514-CC88-4F1F-B2ED-69708AC18B6C}" srcId="{B432BFA8-AE9D-4DAD-8605-04C4EACDA18A}" destId="{0FF6456D-49DA-433A-A778-D69A3D3C70E9}" srcOrd="6" destOrd="0" parTransId="{833E1746-FA24-48FD-A369-0E7E8932682A}" sibTransId="{1696FE34-333C-4DB4-A3A5-DDAB5FF8A277}"/>
    <dgm:cxn modelId="{A9B6AC18-2A4D-7E46-85DF-6C904C1D8575}" type="presOf" srcId="{A2A4CC28-C6C3-4997-B0AB-CBD36CEBB66F}" destId="{5030A50E-E1D2-1344-97AF-31EFC782DA17}" srcOrd="1" destOrd="0" presId="urn:microsoft.com/office/officeart/2016/7/layout/RepeatingBendingProcessNew"/>
    <dgm:cxn modelId="{E2502D1A-C5F0-934D-9AC9-9D8F1535F74C}" type="presOf" srcId="{64ADAD0B-A952-4D32-972D-51780803A615}" destId="{1418E640-C226-7B45-9511-DD43EBE77D5A}" srcOrd="0" destOrd="0" presId="urn:microsoft.com/office/officeart/2016/7/layout/RepeatingBendingProcessNew"/>
    <dgm:cxn modelId="{4D3C3A22-38D4-4917-8753-DCFE5525A555}" srcId="{B432BFA8-AE9D-4DAD-8605-04C4EACDA18A}" destId="{866DBDFE-E5B0-4F56-A19D-D0544C06C63B}" srcOrd="2" destOrd="0" parTransId="{3A495CEE-3B3B-4CE5-8D33-00EFC88A1A56}" sibTransId="{7DC6441F-9E5B-4346-AB6E-ECC6DC60B4D5}"/>
    <dgm:cxn modelId="{6E829128-3951-4F80-AD33-56FB8FBF4119}" srcId="{B432BFA8-AE9D-4DAD-8605-04C4EACDA18A}" destId="{4EECE36F-C867-4C71-9AB1-4EDF57FB1EFB}" srcOrd="3" destOrd="0" parTransId="{7AF487CE-2051-42E9-AB50-E9AC76DFFF1E}" sibTransId="{A2A4CC28-C6C3-4997-B0AB-CBD36CEBB66F}"/>
    <dgm:cxn modelId="{A4973B2B-D445-4D5A-8E46-44E27457A5FA}" srcId="{B432BFA8-AE9D-4DAD-8605-04C4EACDA18A}" destId="{106904FD-527A-41AF-B21B-0D2969C2EB1D}" srcOrd="0" destOrd="0" parTransId="{F4C15096-ABF2-466A-AF72-408DBA17A909}" sibTransId="{EFEB82A4-7A32-4CD8-B22F-2D9475741C78}"/>
    <dgm:cxn modelId="{EDD7D42D-9833-2C4C-AEBE-DD4A6EA06518}" type="presOf" srcId="{C97396F0-E6A6-4845-8D32-659EA8BE04BA}" destId="{6C969890-6605-C743-A109-1ABF11A110C6}" srcOrd="0" destOrd="0" presId="urn:microsoft.com/office/officeart/2016/7/layout/RepeatingBendingProcessNew"/>
    <dgm:cxn modelId="{8E3C6E32-0070-411B-9316-0C7CA3F82C71}" srcId="{B432BFA8-AE9D-4DAD-8605-04C4EACDA18A}" destId="{EE802FAB-E1ED-4FDB-92E8-BF694A815DCC}" srcOrd="4" destOrd="0" parTransId="{13F15653-6939-4E28-BCB4-9EC44E8FB7D8}" sibTransId="{B05379C7-5409-454F-A6FF-2E8F829EDFE3}"/>
    <dgm:cxn modelId="{94AB9B3A-2952-4803-9731-ED07B7B16C7F}" srcId="{B432BFA8-AE9D-4DAD-8605-04C4EACDA18A}" destId="{11B8AA8B-C787-4714-AA81-5244A863E157}" srcOrd="1" destOrd="0" parTransId="{09021C64-79DB-4F0C-A924-B6039B04B48A}" sibTransId="{66C4B6A9-7435-4E55-812D-FC2FA5F281C0}"/>
    <dgm:cxn modelId="{1A5B5E44-5939-D241-9B09-AC341E413BE5}" type="presOf" srcId="{866DBDFE-E5B0-4F56-A19D-D0544C06C63B}" destId="{7A7B2BE9-E85A-3544-A566-9C50935D0FC6}" srcOrd="0" destOrd="0" presId="urn:microsoft.com/office/officeart/2016/7/layout/RepeatingBendingProcessNew"/>
    <dgm:cxn modelId="{A00D1A48-BF08-0F44-AEFD-B05794EFB3A8}" type="presOf" srcId="{B05379C7-5409-454F-A6FF-2E8F829EDFE3}" destId="{28A30EFC-44E9-B24D-B6A4-515B58775B1B}" srcOrd="1" destOrd="0" presId="urn:microsoft.com/office/officeart/2016/7/layout/RepeatingBendingProcessNew"/>
    <dgm:cxn modelId="{D5136E4A-FC45-2E45-9670-1AC24F67E548}" type="presOf" srcId="{EFEB82A4-7A32-4CD8-B22F-2D9475741C78}" destId="{ED4126A8-6778-1F4E-8E17-EA5C04BD420B}" srcOrd="0" destOrd="0" presId="urn:microsoft.com/office/officeart/2016/7/layout/RepeatingBendingProcessNew"/>
    <dgm:cxn modelId="{3FAF4753-159B-5244-9076-E11A249ECEDC}" type="presOf" srcId="{7DC6441F-9E5B-4346-AB6E-ECC6DC60B4D5}" destId="{BBFE867B-5DF6-8349-BD5A-E0DF67647BE8}" srcOrd="1" destOrd="0" presId="urn:microsoft.com/office/officeart/2016/7/layout/RepeatingBendingProcessNew"/>
    <dgm:cxn modelId="{2AE24757-C6EB-364E-8FC9-38A42ACADE1A}" type="presOf" srcId="{B432BFA8-AE9D-4DAD-8605-04C4EACDA18A}" destId="{1BB6A2A4-B64C-0D48-BAB5-32A616CD9B8D}" srcOrd="0" destOrd="0" presId="urn:microsoft.com/office/officeart/2016/7/layout/RepeatingBendingProcessNew"/>
    <dgm:cxn modelId="{4521B558-0329-6644-BAF8-13BE1E6909D1}" type="presOf" srcId="{EE802FAB-E1ED-4FDB-92E8-BF694A815DCC}" destId="{EF3227C1-306A-A14D-9CF1-B27B586488FD}" srcOrd="0" destOrd="0" presId="urn:microsoft.com/office/officeart/2016/7/layout/RepeatingBendingProcessNew"/>
    <dgm:cxn modelId="{85B4BD59-0342-6C4E-9925-B00600AC0044}" type="presOf" srcId="{0FF6456D-49DA-433A-A778-D69A3D3C70E9}" destId="{6B1C5811-A9C1-0045-B9DB-0DDDE9590D6F}" srcOrd="0" destOrd="0" presId="urn:microsoft.com/office/officeart/2016/7/layout/RepeatingBendingProcessNew"/>
    <dgm:cxn modelId="{D682F760-7CA0-E244-BF66-35317274C801}" type="presOf" srcId="{EFEB82A4-7A32-4CD8-B22F-2D9475741C78}" destId="{A756E0D6-B367-4A49-86FC-D74D8CABB032}" srcOrd="1" destOrd="0" presId="urn:microsoft.com/office/officeart/2016/7/layout/RepeatingBendingProcessNew"/>
    <dgm:cxn modelId="{70880964-2E93-4A31-BF15-4B7A268FBD35}" srcId="{B432BFA8-AE9D-4DAD-8605-04C4EACDA18A}" destId="{64ADAD0B-A952-4D32-972D-51780803A615}" srcOrd="5" destOrd="0" parTransId="{58773708-4E52-4E33-8077-903EE92432D2}" sibTransId="{C97396F0-E6A6-4845-8D32-659EA8BE04BA}"/>
    <dgm:cxn modelId="{08F00171-A2B0-3747-8DE7-6E94E9969D7C}" type="presOf" srcId="{1696FE34-333C-4DB4-A3A5-DDAB5FF8A277}" destId="{841FEEE0-A718-7B4A-9978-B00BD86DDCCF}" srcOrd="0" destOrd="0" presId="urn:microsoft.com/office/officeart/2016/7/layout/RepeatingBendingProcessNew"/>
    <dgm:cxn modelId="{E303E877-7263-2346-8DFA-46FAD06AD675}" type="presOf" srcId="{41FDA6C8-F4C2-4F85-A8F6-39CC5D5C23FB}" destId="{7C25468A-6879-C14B-91FC-7C576EED5B70}" srcOrd="0" destOrd="0" presId="urn:microsoft.com/office/officeart/2016/7/layout/RepeatingBendingProcessNew"/>
    <dgm:cxn modelId="{70635C85-FCAB-5C4E-96B5-A7130B31D0BC}" type="presOf" srcId="{106904FD-527A-41AF-B21B-0D2969C2EB1D}" destId="{9B649162-9E3D-E845-88AD-CA2E95E70A61}" srcOrd="0" destOrd="0" presId="urn:microsoft.com/office/officeart/2016/7/layout/RepeatingBendingProcessNew"/>
    <dgm:cxn modelId="{B1872D8D-BBF0-2B4C-AF2B-D9271A3CCE8C}" type="presOf" srcId="{4EECE36F-C867-4C71-9AB1-4EDF57FB1EFB}" destId="{E306FB31-7FA9-154D-98DE-BB6EF5F55D6A}" srcOrd="0" destOrd="0" presId="urn:microsoft.com/office/officeart/2016/7/layout/RepeatingBendingProcessNew"/>
    <dgm:cxn modelId="{3B933593-D0AD-3042-AF39-DE65305F6D9D}" type="presOf" srcId="{7DC6441F-9E5B-4346-AB6E-ECC6DC60B4D5}" destId="{CB2D7056-3918-714A-8A68-69A2C70159B7}" srcOrd="0" destOrd="0" presId="urn:microsoft.com/office/officeart/2016/7/layout/RepeatingBendingProcessNew"/>
    <dgm:cxn modelId="{4A82F994-8FB6-5748-B0CE-D9DF47592099}" type="presOf" srcId="{1696FE34-333C-4DB4-A3A5-DDAB5FF8A277}" destId="{B58A5B82-7873-134F-9F88-6C90CC050E6D}" srcOrd="1" destOrd="0" presId="urn:microsoft.com/office/officeart/2016/7/layout/RepeatingBendingProcessNew"/>
    <dgm:cxn modelId="{6ABDBBAD-F3B0-C746-B3C5-3986DB3C7FEC}" type="presOf" srcId="{11B8AA8B-C787-4714-AA81-5244A863E157}" destId="{79BC5A3A-FA02-7549-BABA-D48419C8C2E7}" srcOrd="0" destOrd="0" presId="urn:microsoft.com/office/officeart/2016/7/layout/RepeatingBendingProcessNew"/>
    <dgm:cxn modelId="{6CFDD6C1-F9FD-4AA6-9ECF-8A2D91ADFA2E}" srcId="{B432BFA8-AE9D-4DAD-8605-04C4EACDA18A}" destId="{41FDA6C8-F4C2-4F85-A8F6-39CC5D5C23FB}" srcOrd="7" destOrd="0" parTransId="{B1E73CB7-278F-48FB-8808-E41ED8286F4C}" sibTransId="{FBF626AF-78C9-4189-A550-F045154A0382}"/>
    <dgm:cxn modelId="{C18788D6-8DEE-5D4C-B1CA-50DB6198F5D8}" type="presOf" srcId="{B05379C7-5409-454F-A6FF-2E8F829EDFE3}" destId="{EEFFF57E-3059-184A-8CFE-986E0486D298}" srcOrd="0" destOrd="0" presId="urn:microsoft.com/office/officeart/2016/7/layout/RepeatingBendingProcessNew"/>
    <dgm:cxn modelId="{830493D9-C290-F946-ADC0-C32FB5074F4A}" type="presOf" srcId="{C97396F0-E6A6-4845-8D32-659EA8BE04BA}" destId="{7985BEFD-532B-4A4A-899A-E3B0EBDFED64}" srcOrd="1" destOrd="0" presId="urn:microsoft.com/office/officeart/2016/7/layout/RepeatingBendingProcessNew"/>
    <dgm:cxn modelId="{AB67D1DF-69BB-9F4C-8F64-2A35BE4A73A6}" type="presOf" srcId="{66C4B6A9-7435-4E55-812D-FC2FA5F281C0}" destId="{94021843-761D-A940-BBD6-8B5394B64F68}" srcOrd="0" destOrd="0" presId="urn:microsoft.com/office/officeart/2016/7/layout/RepeatingBendingProcessNew"/>
    <dgm:cxn modelId="{F29FA0E6-9E18-5547-B521-AD880F9D8B13}" type="presOf" srcId="{66C4B6A9-7435-4E55-812D-FC2FA5F281C0}" destId="{745EB112-ACE9-9848-AF1F-91B094F939AC}" srcOrd="1" destOrd="0" presId="urn:microsoft.com/office/officeart/2016/7/layout/RepeatingBendingProcessNew"/>
    <dgm:cxn modelId="{9B1C1687-FCBC-064C-ABB7-5B1EE9824944}" type="presParOf" srcId="{1BB6A2A4-B64C-0D48-BAB5-32A616CD9B8D}" destId="{9B649162-9E3D-E845-88AD-CA2E95E70A61}" srcOrd="0" destOrd="0" presId="urn:microsoft.com/office/officeart/2016/7/layout/RepeatingBendingProcessNew"/>
    <dgm:cxn modelId="{A7B2534C-3528-B141-983F-02D8DA6BFEA6}" type="presParOf" srcId="{1BB6A2A4-B64C-0D48-BAB5-32A616CD9B8D}" destId="{ED4126A8-6778-1F4E-8E17-EA5C04BD420B}" srcOrd="1" destOrd="0" presId="urn:microsoft.com/office/officeart/2016/7/layout/RepeatingBendingProcessNew"/>
    <dgm:cxn modelId="{EEAA4E64-DE91-FE49-B9C1-7AEF16DD48CD}" type="presParOf" srcId="{ED4126A8-6778-1F4E-8E17-EA5C04BD420B}" destId="{A756E0D6-B367-4A49-86FC-D74D8CABB032}" srcOrd="0" destOrd="0" presId="urn:microsoft.com/office/officeart/2016/7/layout/RepeatingBendingProcessNew"/>
    <dgm:cxn modelId="{CA0B20CE-4278-C149-8775-CE3B41C06B8E}" type="presParOf" srcId="{1BB6A2A4-B64C-0D48-BAB5-32A616CD9B8D}" destId="{79BC5A3A-FA02-7549-BABA-D48419C8C2E7}" srcOrd="2" destOrd="0" presId="urn:microsoft.com/office/officeart/2016/7/layout/RepeatingBendingProcessNew"/>
    <dgm:cxn modelId="{DE5A6148-FD86-8A44-921F-9A74BF0E7161}" type="presParOf" srcId="{1BB6A2A4-B64C-0D48-BAB5-32A616CD9B8D}" destId="{94021843-761D-A940-BBD6-8B5394B64F68}" srcOrd="3" destOrd="0" presId="urn:microsoft.com/office/officeart/2016/7/layout/RepeatingBendingProcessNew"/>
    <dgm:cxn modelId="{697D8BF5-A9D0-414B-B57C-92D5A5D3DBB4}" type="presParOf" srcId="{94021843-761D-A940-BBD6-8B5394B64F68}" destId="{745EB112-ACE9-9848-AF1F-91B094F939AC}" srcOrd="0" destOrd="0" presId="urn:microsoft.com/office/officeart/2016/7/layout/RepeatingBendingProcessNew"/>
    <dgm:cxn modelId="{9EE3B4DA-B9E3-D54B-9702-D4A333B2285F}" type="presParOf" srcId="{1BB6A2A4-B64C-0D48-BAB5-32A616CD9B8D}" destId="{7A7B2BE9-E85A-3544-A566-9C50935D0FC6}" srcOrd="4" destOrd="0" presId="urn:microsoft.com/office/officeart/2016/7/layout/RepeatingBendingProcessNew"/>
    <dgm:cxn modelId="{E04D6637-3BB9-6C42-9EE6-19CA1F0820B7}" type="presParOf" srcId="{1BB6A2A4-B64C-0D48-BAB5-32A616CD9B8D}" destId="{CB2D7056-3918-714A-8A68-69A2C70159B7}" srcOrd="5" destOrd="0" presId="urn:microsoft.com/office/officeart/2016/7/layout/RepeatingBendingProcessNew"/>
    <dgm:cxn modelId="{268E877C-6DB5-AC40-B80C-4FF2046D5FFB}" type="presParOf" srcId="{CB2D7056-3918-714A-8A68-69A2C70159B7}" destId="{BBFE867B-5DF6-8349-BD5A-E0DF67647BE8}" srcOrd="0" destOrd="0" presId="urn:microsoft.com/office/officeart/2016/7/layout/RepeatingBendingProcessNew"/>
    <dgm:cxn modelId="{A2ECE528-AD9B-E14E-9F38-4F5B020B007F}" type="presParOf" srcId="{1BB6A2A4-B64C-0D48-BAB5-32A616CD9B8D}" destId="{E306FB31-7FA9-154D-98DE-BB6EF5F55D6A}" srcOrd="6" destOrd="0" presId="urn:microsoft.com/office/officeart/2016/7/layout/RepeatingBendingProcessNew"/>
    <dgm:cxn modelId="{8D78ECC1-D43A-734C-A63D-131CD45B72FD}" type="presParOf" srcId="{1BB6A2A4-B64C-0D48-BAB5-32A616CD9B8D}" destId="{DAEF5717-82A3-0C4F-BCCE-EE0F3277D5E0}" srcOrd="7" destOrd="0" presId="urn:microsoft.com/office/officeart/2016/7/layout/RepeatingBendingProcessNew"/>
    <dgm:cxn modelId="{39B11542-962E-AB4E-960B-FC52378924C0}" type="presParOf" srcId="{DAEF5717-82A3-0C4F-BCCE-EE0F3277D5E0}" destId="{5030A50E-E1D2-1344-97AF-31EFC782DA17}" srcOrd="0" destOrd="0" presId="urn:microsoft.com/office/officeart/2016/7/layout/RepeatingBendingProcessNew"/>
    <dgm:cxn modelId="{F17FE867-A3E9-3144-8C88-0AD44D44DD22}" type="presParOf" srcId="{1BB6A2A4-B64C-0D48-BAB5-32A616CD9B8D}" destId="{EF3227C1-306A-A14D-9CF1-B27B586488FD}" srcOrd="8" destOrd="0" presId="urn:microsoft.com/office/officeart/2016/7/layout/RepeatingBendingProcessNew"/>
    <dgm:cxn modelId="{2F82C929-0C70-AF49-96B8-DE1A587C1B73}" type="presParOf" srcId="{1BB6A2A4-B64C-0D48-BAB5-32A616CD9B8D}" destId="{EEFFF57E-3059-184A-8CFE-986E0486D298}" srcOrd="9" destOrd="0" presId="urn:microsoft.com/office/officeart/2016/7/layout/RepeatingBendingProcessNew"/>
    <dgm:cxn modelId="{498C5788-361C-A340-812C-18BD71EFD5BB}" type="presParOf" srcId="{EEFFF57E-3059-184A-8CFE-986E0486D298}" destId="{28A30EFC-44E9-B24D-B6A4-515B58775B1B}" srcOrd="0" destOrd="0" presId="urn:microsoft.com/office/officeart/2016/7/layout/RepeatingBendingProcessNew"/>
    <dgm:cxn modelId="{B577D13A-4C6B-CC42-B9FE-AA2B07D6B85A}" type="presParOf" srcId="{1BB6A2A4-B64C-0D48-BAB5-32A616CD9B8D}" destId="{1418E640-C226-7B45-9511-DD43EBE77D5A}" srcOrd="10" destOrd="0" presId="urn:microsoft.com/office/officeart/2016/7/layout/RepeatingBendingProcessNew"/>
    <dgm:cxn modelId="{1960BEA0-CCB5-8A42-8B6B-22F28DA47D57}" type="presParOf" srcId="{1BB6A2A4-B64C-0D48-BAB5-32A616CD9B8D}" destId="{6C969890-6605-C743-A109-1ABF11A110C6}" srcOrd="11" destOrd="0" presId="urn:microsoft.com/office/officeart/2016/7/layout/RepeatingBendingProcessNew"/>
    <dgm:cxn modelId="{8FB7D726-8E81-4A4C-84D1-4D348A640B3C}" type="presParOf" srcId="{6C969890-6605-C743-A109-1ABF11A110C6}" destId="{7985BEFD-532B-4A4A-899A-E3B0EBDFED64}" srcOrd="0" destOrd="0" presId="urn:microsoft.com/office/officeart/2016/7/layout/RepeatingBendingProcessNew"/>
    <dgm:cxn modelId="{18F63105-3669-5948-8494-EB4A8BE13B32}" type="presParOf" srcId="{1BB6A2A4-B64C-0D48-BAB5-32A616CD9B8D}" destId="{6B1C5811-A9C1-0045-B9DB-0DDDE9590D6F}" srcOrd="12" destOrd="0" presId="urn:microsoft.com/office/officeart/2016/7/layout/RepeatingBendingProcessNew"/>
    <dgm:cxn modelId="{05232FE9-99DA-7244-95F8-078512F1D76C}" type="presParOf" srcId="{1BB6A2A4-B64C-0D48-BAB5-32A616CD9B8D}" destId="{841FEEE0-A718-7B4A-9978-B00BD86DDCCF}" srcOrd="13" destOrd="0" presId="urn:microsoft.com/office/officeart/2016/7/layout/RepeatingBendingProcessNew"/>
    <dgm:cxn modelId="{AEDF8C4E-224E-A149-B0BC-B622DD3A1D8C}" type="presParOf" srcId="{841FEEE0-A718-7B4A-9978-B00BD86DDCCF}" destId="{B58A5B82-7873-134F-9F88-6C90CC050E6D}" srcOrd="0" destOrd="0" presId="urn:microsoft.com/office/officeart/2016/7/layout/RepeatingBendingProcessNew"/>
    <dgm:cxn modelId="{95E06947-D016-B847-B76F-7DF232E76ECB}" type="presParOf" srcId="{1BB6A2A4-B64C-0D48-BAB5-32A616CD9B8D}" destId="{7C25468A-6879-C14B-91FC-7C576EED5B70}" srcOrd="14" destOrd="0" presId="urn:microsoft.com/office/officeart/2016/7/layout/RepeatingBendingProcessNew"/>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432BFA8-AE9D-4DAD-8605-04C4EACDA18A}" type="doc">
      <dgm:prSet loTypeId="urn:microsoft.com/office/officeart/2016/7/layout/RepeatingBendingProcessNew" loCatId="process" qsTypeId="urn:microsoft.com/office/officeart/2005/8/quickstyle/simple1" qsCatId="simple" csTypeId="urn:microsoft.com/office/officeart/2005/8/colors/accent1_2" csCatId="accent1" phldr="1"/>
      <dgm:spPr/>
      <dgm:t>
        <a:bodyPr/>
        <a:lstStyle/>
        <a:p>
          <a:endParaRPr lang="en-US"/>
        </a:p>
      </dgm:t>
    </dgm:pt>
    <dgm:pt modelId="{106904FD-527A-41AF-B21B-0D2969C2EB1D}">
      <dgm:prSet/>
      <dgm:spPr>
        <a:solidFill>
          <a:srgbClr val="2791A6"/>
        </a:solidFill>
      </dgm:spPr>
      <dgm:t>
        <a:bodyPr/>
        <a:lstStyle/>
        <a:p>
          <a:r>
            <a:rPr lang="en-US" dirty="0"/>
            <a:t>Selected Columns to Keep</a:t>
          </a:r>
        </a:p>
      </dgm:t>
    </dgm:pt>
    <dgm:pt modelId="{F4C15096-ABF2-466A-AF72-408DBA17A909}" type="parTrans" cxnId="{A4973B2B-D445-4D5A-8E46-44E27457A5FA}">
      <dgm:prSet/>
      <dgm:spPr/>
      <dgm:t>
        <a:bodyPr/>
        <a:lstStyle/>
        <a:p>
          <a:endParaRPr lang="en-US"/>
        </a:p>
      </dgm:t>
    </dgm:pt>
    <dgm:pt modelId="{EFEB82A4-7A32-4CD8-B22F-2D9475741C78}" type="sibTrans" cxnId="{A4973B2B-D445-4D5A-8E46-44E27457A5FA}">
      <dgm:prSet/>
      <dgm:spPr/>
      <dgm:t>
        <a:bodyPr/>
        <a:lstStyle/>
        <a:p>
          <a:endParaRPr lang="en-US"/>
        </a:p>
      </dgm:t>
    </dgm:pt>
    <dgm:pt modelId="{11B8AA8B-C787-4714-AA81-5244A863E157}">
      <dgm:prSet/>
      <dgm:spPr>
        <a:solidFill>
          <a:srgbClr val="2791A6"/>
        </a:solidFill>
      </dgm:spPr>
      <dgm:t>
        <a:bodyPr/>
        <a:lstStyle/>
        <a:p>
          <a:r>
            <a:rPr lang="en-US" dirty="0"/>
            <a:t>Filter for Location</a:t>
          </a:r>
        </a:p>
      </dgm:t>
    </dgm:pt>
    <dgm:pt modelId="{09021C64-79DB-4F0C-A924-B6039B04B48A}" type="parTrans" cxnId="{94AB9B3A-2952-4803-9731-ED07B7B16C7F}">
      <dgm:prSet/>
      <dgm:spPr/>
      <dgm:t>
        <a:bodyPr/>
        <a:lstStyle/>
        <a:p>
          <a:endParaRPr lang="en-US"/>
        </a:p>
      </dgm:t>
    </dgm:pt>
    <dgm:pt modelId="{66C4B6A9-7435-4E55-812D-FC2FA5F281C0}" type="sibTrans" cxnId="{94AB9B3A-2952-4803-9731-ED07B7B16C7F}">
      <dgm:prSet/>
      <dgm:spPr/>
      <dgm:t>
        <a:bodyPr/>
        <a:lstStyle/>
        <a:p>
          <a:endParaRPr lang="en-US"/>
        </a:p>
      </dgm:t>
    </dgm:pt>
    <dgm:pt modelId="{866DBDFE-E5B0-4F56-A19D-D0544C06C63B}">
      <dgm:prSet/>
      <dgm:spPr>
        <a:solidFill>
          <a:srgbClr val="2791A6"/>
        </a:solidFill>
      </dgm:spPr>
      <dgm:t>
        <a:bodyPr/>
        <a:lstStyle/>
        <a:p>
          <a:r>
            <a:rPr lang="en-US" dirty="0"/>
            <a:t>Postal Code Standardized to Five Digits</a:t>
          </a:r>
        </a:p>
      </dgm:t>
    </dgm:pt>
    <dgm:pt modelId="{3A495CEE-3B3B-4CE5-8D33-00EFC88A1A56}" type="parTrans" cxnId="{4D3C3A22-38D4-4917-8753-DCFE5525A555}">
      <dgm:prSet/>
      <dgm:spPr/>
      <dgm:t>
        <a:bodyPr/>
        <a:lstStyle/>
        <a:p>
          <a:endParaRPr lang="en-US"/>
        </a:p>
      </dgm:t>
    </dgm:pt>
    <dgm:pt modelId="{7DC6441F-9E5B-4346-AB6E-ECC6DC60B4D5}" type="sibTrans" cxnId="{4D3C3A22-38D4-4917-8753-DCFE5525A555}">
      <dgm:prSet/>
      <dgm:spPr/>
      <dgm:t>
        <a:bodyPr/>
        <a:lstStyle/>
        <a:p>
          <a:endParaRPr lang="en-US"/>
        </a:p>
      </dgm:t>
    </dgm:pt>
    <dgm:pt modelId="{4EECE36F-C867-4C71-9AB1-4EDF57FB1EFB}">
      <dgm:prSet/>
      <dgm:spPr>
        <a:solidFill>
          <a:srgbClr val="2791A6"/>
        </a:solidFill>
      </dgm:spPr>
      <dgm:t>
        <a:bodyPr/>
        <a:lstStyle/>
        <a:p>
          <a:r>
            <a:rPr lang="en-US" dirty="0"/>
            <a:t>Found Average Latitude and Longitude</a:t>
          </a:r>
        </a:p>
      </dgm:t>
    </dgm:pt>
    <dgm:pt modelId="{7AF487CE-2051-42E9-AB50-E9AC76DFFF1E}" type="parTrans" cxnId="{6E829128-3951-4F80-AD33-56FB8FBF4119}">
      <dgm:prSet/>
      <dgm:spPr/>
      <dgm:t>
        <a:bodyPr/>
        <a:lstStyle/>
        <a:p>
          <a:endParaRPr lang="en-US"/>
        </a:p>
      </dgm:t>
    </dgm:pt>
    <dgm:pt modelId="{A2A4CC28-C6C3-4997-B0AB-CBD36CEBB66F}" type="sibTrans" cxnId="{6E829128-3951-4F80-AD33-56FB8FBF4119}">
      <dgm:prSet/>
      <dgm:spPr/>
      <dgm:t>
        <a:bodyPr/>
        <a:lstStyle/>
        <a:p>
          <a:endParaRPr lang="en-US"/>
        </a:p>
      </dgm:t>
    </dgm:pt>
    <dgm:pt modelId="{EE802FAB-E1ED-4FDB-92E8-BF694A815DCC}">
      <dgm:prSet/>
      <dgm:spPr>
        <a:solidFill>
          <a:srgbClr val="2791A6"/>
        </a:solidFill>
      </dgm:spPr>
      <dgm:t>
        <a:bodyPr/>
        <a:lstStyle/>
        <a:p>
          <a:r>
            <a:rPr lang="en-US" dirty="0"/>
            <a:t>Calculated within 25 Mile Radius  of all Starbucks Locations</a:t>
          </a:r>
        </a:p>
      </dgm:t>
    </dgm:pt>
    <dgm:pt modelId="{13F15653-6939-4E28-BCB4-9EC44E8FB7D8}" type="parTrans" cxnId="{8E3C6E32-0070-411B-9316-0C7CA3F82C71}">
      <dgm:prSet/>
      <dgm:spPr/>
      <dgm:t>
        <a:bodyPr/>
        <a:lstStyle/>
        <a:p>
          <a:endParaRPr lang="en-US"/>
        </a:p>
      </dgm:t>
    </dgm:pt>
    <dgm:pt modelId="{B05379C7-5409-454F-A6FF-2E8F829EDFE3}" type="sibTrans" cxnId="{8E3C6E32-0070-411B-9316-0C7CA3F82C71}">
      <dgm:prSet/>
      <dgm:spPr/>
      <dgm:t>
        <a:bodyPr/>
        <a:lstStyle/>
        <a:p>
          <a:endParaRPr lang="en-US"/>
        </a:p>
      </dgm:t>
    </dgm:pt>
    <dgm:pt modelId="{1BB6A2A4-B64C-0D48-BAB5-32A616CD9B8D}" type="pres">
      <dgm:prSet presAssocID="{B432BFA8-AE9D-4DAD-8605-04C4EACDA18A}" presName="Name0" presStyleCnt="0">
        <dgm:presLayoutVars>
          <dgm:dir/>
          <dgm:resizeHandles val="exact"/>
        </dgm:presLayoutVars>
      </dgm:prSet>
      <dgm:spPr/>
    </dgm:pt>
    <dgm:pt modelId="{9B649162-9E3D-E845-88AD-CA2E95E70A61}" type="pres">
      <dgm:prSet presAssocID="{106904FD-527A-41AF-B21B-0D2969C2EB1D}" presName="node" presStyleLbl="node1" presStyleIdx="0" presStyleCnt="5">
        <dgm:presLayoutVars>
          <dgm:bulletEnabled val="1"/>
        </dgm:presLayoutVars>
      </dgm:prSet>
      <dgm:spPr/>
    </dgm:pt>
    <dgm:pt modelId="{ED4126A8-6778-1F4E-8E17-EA5C04BD420B}" type="pres">
      <dgm:prSet presAssocID="{EFEB82A4-7A32-4CD8-B22F-2D9475741C78}" presName="sibTrans" presStyleLbl="sibTrans1D1" presStyleIdx="0" presStyleCnt="4"/>
      <dgm:spPr/>
    </dgm:pt>
    <dgm:pt modelId="{A756E0D6-B367-4A49-86FC-D74D8CABB032}" type="pres">
      <dgm:prSet presAssocID="{EFEB82A4-7A32-4CD8-B22F-2D9475741C78}" presName="connectorText" presStyleLbl="sibTrans1D1" presStyleIdx="0" presStyleCnt="4"/>
      <dgm:spPr/>
    </dgm:pt>
    <dgm:pt modelId="{79BC5A3A-FA02-7549-BABA-D48419C8C2E7}" type="pres">
      <dgm:prSet presAssocID="{11B8AA8B-C787-4714-AA81-5244A863E157}" presName="node" presStyleLbl="node1" presStyleIdx="1" presStyleCnt="5">
        <dgm:presLayoutVars>
          <dgm:bulletEnabled val="1"/>
        </dgm:presLayoutVars>
      </dgm:prSet>
      <dgm:spPr/>
    </dgm:pt>
    <dgm:pt modelId="{94021843-761D-A940-BBD6-8B5394B64F68}" type="pres">
      <dgm:prSet presAssocID="{66C4B6A9-7435-4E55-812D-FC2FA5F281C0}" presName="sibTrans" presStyleLbl="sibTrans1D1" presStyleIdx="1" presStyleCnt="4"/>
      <dgm:spPr/>
    </dgm:pt>
    <dgm:pt modelId="{745EB112-ACE9-9848-AF1F-91B094F939AC}" type="pres">
      <dgm:prSet presAssocID="{66C4B6A9-7435-4E55-812D-FC2FA5F281C0}" presName="connectorText" presStyleLbl="sibTrans1D1" presStyleIdx="1" presStyleCnt="4"/>
      <dgm:spPr/>
    </dgm:pt>
    <dgm:pt modelId="{7A7B2BE9-E85A-3544-A566-9C50935D0FC6}" type="pres">
      <dgm:prSet presAssocID="{866DBDFE-E5B0-4F56-A19D-D0544C06C63B}" presName="node" presStyleLbl="node1" presStyleIdx="2" presStyleCnt="5">
        <dgm:presLayoutVars>
          <dgm:bulletEnabled val="1"/>
        </dgm:presLayoutVars>
      </dgm:prSet>
      <dgm:spPr/>
    </dgm:pt>
    <dgm:pt modelId="{CB2D7056-3918-714A-8A68-69A2C70159B7}" type="pres">
      <dgm:prSet presAssocID="{7DC6441F-9E5B-4346-AB6E-ECC6DC60B4D5}" presName="sibTrans" presStyleLbl="sibTrans1D1" presStyleIdx="2" presStyleCnt="4"/>
      <dgm:spPr/>
    </dgm:pt>
    <dgm:pt modelId="{BBFE867B-5DF6-8349-BD5A-E0DF67647BE8}" type="pres">
      <dgm:prSet presAssocID="{7DC6441F-9E5B-4346-AB6E-ECC6DC60B4D5}" presName="connectorText" presStyleLbl="sibTrans1D1" presStyleIdx="2" presStyleCnt="4"/>
      <dgm:spPr/>
    </dgm:pt>
    <dgm:pt modelId="{E306FB31-7FA9-154D-98DE-BB6EF5F55D6A}" type="pres">
      <dgm:prSet presAssocID="{4EECE36F-C867-4C71-9AB1-4EDF57FB1EFB}" presName="node" presStyleLbl="node1" presStyleIdx="3" presStyleCnt="5">
        <dgm:presLayoutVars>
          <dgm:bulletEnabled val="1"/>
        </dgm:presLayoutVars>
      </dgm:prSet>
      <dgm:spPr/>
    </dgm:pt>
    <dgm:pt modelId="{DAEF5717-82A3-0C4F-BCCE-EE0F3277D5E0}" type="pres">
      <dgm:prSet presAssocID="{A2A4CC28-C6C3-4997-B0AB-CBD36CEBB66F}" presName="sibTrans" presStyleLbl="sibTrans1D1" presStyleIdx="3" presStyleCnt="4"/>
      <dgm:spPr/>
    </dgm:pt>
    <dgm:pt modelId="{5030A50E-E1D2-1344-97AF-31EFC782DA17}" type="pres">
      <dgm:prSet presAssocID="{A2A4CC28-C6C3-4997-B0AB-CBD36CEBB66F}" presName="connectorText" presStyleLbl="sibTrans1D1" presStyleIdx="3" presStyleCnt="4"/>
      <dgm:spPr/>
    </dgm:pt>
    <dgm:pt modelId="{EF3227C1-306A-A14D-9CF1-B27B586488FD}" type="pres">
      <dgm:prSet presAssocID="{EE802FAB-E1ED-4FDB-92E8-BF694A815DCC}" presName="node" presStyleLbl="node1" presStyleIdx="4" presStyleCnt="5">
        <dgm:presLayoutVars>
          <dgm:bulletEnabled val="1"/>
        </dgm:presLayoutVars>
      </dgm:prSet>
      <dgm:spPr/>
    </dgm:pt>
  </dgm:ptLst>
  <dgm:cxnLst>
    <dgm:cxn modelId="{6E7E0802-F31E-4846-A315-36C71094918E}" type="presOf" srcId="{A2A4CC28-C6C3-4997-B0AB-CBD36CEBB66F}" destId="{DAEF5717-82A3-0C4F-BCCE-EE0F3277D5E0}" srcOrd="0" destOrd="0" presId="urn:microsoft.com/office/officeart/2016/7/layout/RepeatingBendingProcessNew"/>
    <dgm:cxn modelId="{A9B6AC18-2A4D-7E46-85DF-6C904C1D8575}" type="presOf" srcId="{A2A4CC28-C6C3-4997-B0AB-CBD36CEBB66F}" destId="{5030A50E-E1D2-1344-97AF-31EFC782DA17}" srcOrd="1" destOrd="0" presId="urn:microsoft.com/office/officeart/2016/7/layout/RepeatingBendingProcessNew"/>
    <dgm:cxn modelId="{4D3C3A22-38D4-4917-8753-DCFE5525A555}" srcId="{B432BFA8-AE9D-4DAD-8605-04C4EACDA18A}" destId="{866DBDFE-E5B0-4F56-A19D-D0544C06C63B}" srcOrd="2" destOrd="0" parTransId="{3A495CEE-3B3B-4CE5-8D33-00EFC88A1A56}" sibTransId="{7DC6441F-9E5B-4346-AB6E-ECC6DC60B4D5}"/>
    <dgm:cxn modelId="{6E829128-3951-4F80-AD33-56FB8FBF4119}" srcId="{B432BFA8-AE9D-4DAD-8605-04C4EACDA18A}" destId="{4EECE36F-C867-4C71-9AB1-4EDF57FB1EFB}" srcOrd="3" destOrd="0" parTransId="{7AF487CE-2051-42E9-AB50-E9AC76DFFF1E}" sibTransId="{A2A4CC28-C6C3-4997-B0AB-CBD36CEBB66F}"/>
    <dgm:cxn modelId="{A4973B2B-D445-4D5A-8E46-44E27457A5FA}" srcId="{B432BFA8-AE9D-4DAD-8605-04C4EACDA18A}" destId="{106904FD-527A-41AF-B21B-0D2969C2EB1D}" srcOrd="0" destOrd="0" parTransId="{F4C15096-ABF2-466A-AF72-408DBA17A909}" sibTransId="{EFEB82A4-7A32-4CD8-B22F-2D9475741C78}"/>
    <dgm:cxn modelId="{8E3C6E32-0070-411B-9316-0C7CA3F82C71}" srcId="{B432BFA8-AE9D-4DAD-8605-04C4EACDA18A}" destId="{EE802FAB-E1ED-4FDB-92E8-BF694A815DCC}" srcOrd="4" destOrd="0" parTransId="{13F15653-6939-4E28-BCB4-9EC44E8FB7D8}" sibTransId="{B05379C7-5409-454F-A6FF-2E8F829EDFE3}"/>
    <dgm:cxn modelId="{94AB9B3A-2952-4803-9731-ED07B7B16C7F}" srcId="{B432BFA8-AE9D-4DAD-8605-04C4EACDA18A}" destId="{11B8AA8B-C787-4714-AA81-5244A863E157}" srcOrd="1" destOrd="0" parTransId="{09021C64-79DB-4F0C-A924-B6039B04B48A}" sibTransId="{66C4B6A9-7435-4E55-812D-FC2FA5F281C0}"/>
    <dgm:cxn modelId="{1A5B5E44-5939-D241-9B09-AC341E413BE5}" type="presOf" srcId="{866DBDFE-E5B0-4F56-A19D-D0544C06C63B}" destId="{7A7B2BE9-E85A-3544-A566-9C50935D0FC6}" srcOrd="0" destOrd="0" presId="urn:microsoft.com/office/officeart/2016/7/layout/RepeatingBendingProcessNew"/>
    <dgm:cxn modelId="{D5136E4A-FC45-2E45-9670-1AC24F67E548}" type="presOf" srcId="{EFEB82A4-7A32-4CD8-B22F-2D9475741C78}" destId="{ED4126A8-6778-1F4E-8E17-EA5C04BD420B}" srcOrd="0" destOrd="0" presId="urn:microsoft.com/office/officeart/2016/7/layout/RepeatingBendingProcessNew"/>
    <dgm:cxn modelId="{3FAF4753-159B-5244-9076-E11A249ECEDC}" type="presOf" srcId="{7DC6441F-9E5B-4346-AB6E-ECC6DC60B4D5}" destId="{BBFE867B-5DF6-8349-BD5A-E0DF67647BE8}" srcOrd="1" destOrd="0" presId="urn:microsoft.com/office/officeart/2016/7/layout/RepeatingBendingProcessNew"/>
    <dgm:cxn modelId="{2AE24757-C6EB-364E-8FC9-38A42ACADE1A}" type="presOf" srcId="{B432BFA8-AE9D-4DAD-8605-04C4EACDA18A}" destId="{1BB6A2A4-B64C-0D48-BAB5-32A616CD9B8D}" srcOrd="0" destOrd="0" presId="urn:microsoft.com/office/officeart/2016/7/layout/RepeatingBendingProcessNew"/>
    <dgm:cxn modelId="{4521B558-0329-6644-BAF8-13BE1E6909D1}" type="presOf" srcId="{EE802FAB-E1ED-4FDB-92E8-BF694A815DCC}" destId="{EF3227C1-306A-A14D-9CF1-B27B586488FD}" srcOrd="0" destOrd="0" presId="urn:microsoft.com/office/officeart/2016/7/layout/RepeatingBendingProcessNew"/>
    <dgm:cxn modelId="{D682F760-7CA0-E244-BF66-35317274C801}" type="presOf" srcId="{EFEB82A4-7A32-4CD8-B22F-2D9475741C78}" destId="{A756E0D6-B367-4A49-86FC-D74D8CABB032}" srcOrd="1" destOrd="0" presId="urn:microsoft.com/office/officeart/2016/7/layout/RepeatingBendingProcessNew"/>
    <dgm:cxn modelId="{70635C85-FCAB-5C4E-96B5-A7130B31D0BC}" type="presOf" srcId="{106904FD-527A-41AF-B21B-0D2969C2EB1D}" destId="{9B649162-9E3D-E845-88AD-CA2E95E70A61}" srcOrd="0" destOrd="0" presId="urn:microsoft.com/office/officeart/2016/7/layout/RepeatingBendingProcessNew"/>
    <dgm:cxn modelId="{B1872D8D-BBF0-2B4C-AF2B-D9271A3CCE8C}" type="presOf" srcId="{4EECE36F-C867-4C71-9AB1-4EDF57FB1EFB}" destId="{E306FB31-7FA9-154D-98DE-BB6EF5F55D6A}" srcOrd="0" destOrd="0" presId="urn:microsoft.com/office/officeart/2016/7/layout/RepeatingBendingProcessNew"/>
    <dgm:cxn modelId="{3B933593-D0AD-3042-AF39-DE65305F6D9D}" type="presOf" srcId="{7DC6441F-9E5B-4346-AB6E-ECC6DC60B4D5}" destId="{CB2D7056-3918-714A-8A68-69A2C70159B7}" srcOrd="0" destOrd="0" presId="urn:microsoft.com/office/officeart/2016/7/layout/RepeatingBendingProcessNew"/>
    <dgm:cxn modelId="{6ABDBBAD-F3B0-C746-B3C5-3986DB3C7FEC}" type="presOf" srcId="{11B8AA8B-C787-4714-AA81-5244A863E157}" destId="{79BC5A3A-FA02-7549-BABA-D48419C8C2E7}" srcOrd="0" destOrd="0" presId="urn:microsoft.com/office/officeart/2016/7/layout/RepeatingBendingProcessNew"/>
    <dgm:cxn modelId="{AB67D1DF-69BB-9F4C-8F64-2A35BE4A73A6}" type="presOf" srcId="{66C4B6A9-7435-4E55-812D-FC2FA5F281C0}" destId="{94021843-761D-A940-BBD6-8B5394B64F68}" srcOrd="0" destOrd="0" presId="urn:microsoft.com/office/officeart/2016/7/layout/RepeatingBendingProcessNew"/>
    <dgm:cxn modelId="{F29FA0E6-9E18-5547-B521-AD880F9D8B13}" type="presOf" srcId="{66C4B6A9-7435-4E55-812D-FC2FA5F281C0}" destId="{745EB112-ACE9-9848-AF1F-91B094F939AC}" srcOrd="1" destOrd="0" presId="urn:microsoft.com/office/officeart/2016/7/layout/RepeatingBendingProcessNew"/>
    <dgm:cxn modelId="{9B1C1687-FCBC-064C-ABB7-5B1EE9824944}" type="presParOf" srcId="{1BB6A2A4-B64C-0D48-BAB5-32A616CD9B8D}" destId="{9B649162-9E3D-E845-88AD-CA2E95E70A61}" srcOrd="0" destOrd="0" presId="urn:microsoft.com/office/officeart/2016/7/layout/RepeatingBendingProcessNew"/>
    <dgm:cxn modelId="{A7B2534C-3528-B141-983F-02D8DA6BFEA6}" type="presParOf" srcId="{1BB6A2A4-B64C-0D48-BAB5-32A616CD9B8D}" destId="{ED4126A8-6778-1F4E-8E17-EA5C04BD420B}" srcOrd="1" destOrd="0" presId="urn:microsoft.com/office/officeart/2016/7/layout/RepeatingBendingProcessNew"/>
    <dgm:cxn modelId="{EEAA4E64-DE91-FE49-B9C1-7AEF16DD48CD}" type="presParOf" srcId="{ED4126A8-6778-1F4E-8E17-EA5C04BD420B}" destId="{A756E0D6-B367-4A49-86FC-D74D8CABB032}" srcOrd="0" destOrd="0" presId="urn:microsoft.com/office/officeart/2016/7/layout/RepeatingBendingProcessNew"/>
    <dgm:cxn modelId="{CA0B20CE-4278-C149-8775-CE3B41C06B8E}" type="presParOf" srcId="{1BB6A2A4-B64C-0D48-BAB5-32A616CD9B8D}" destId="{79BC5A3A-FA02-7549-BABA-D48419C8C2E7}" srcOrd="2" destOrd="0" presId="urn:microsoft.com/office/officeart/2016/7/layout/RepeatingBendingProcessNew"/>
    <dgm:cxn modelId="{DE5A6148-FD86-8A44-921F-9A74BF0E7161}" type="presParOf" srcId="{1BB6A2A4-B64C-0D48-BAB5-32A616CD9B8D}" destId="{94021843-761D-A940-BBD6-8B5394B64F68}" srcOrd="3" destOrd="0" presId="urn:microsoft.com/office/officeart/2016/7/layout/RepeatingBendingProcessNew"/>
    <dgm:cxn modelId="{697D8BF5-A9D0-414B-B57C-92D5A5D3DBB4}" type="presParOf" srcId="{94021843-761D-A940-BBD6-8B5394B64F68}" destId="{745EB112-ACE9-9848-AF1F-91B094F939AC}" srcOrd="0" destOrd="0" presId="urn:microsoft.com/office/officeart/2016/7/layout/RepeatingBendingProcessNew"/>
    <dgm:cxn modelId="{9EE3B4DA-B9E3-D54B-9702-D4A333B2285F}" type="presParOf" srcId="{1BB6A2A4-B64C-0D48-BAB5-32A616CD9B8D}" destId="{7A7B2BE9-E85A-3544-A566-9C50935D0FC6}" srcOrd="4" destOrd="0" presId="urn:microsoft.com/office/officeart/2016/7/layout/RepeatingBendingProcessNew"/>
    <dgm:cxn modelId="{E04D6637-3BB9-6C42-9EE6-19CA1F0820B7}" type="presParOf" srcId="{1BB6A2A4-B64C-0D48-BAB5-32A616CD9B8D}" destId="{CB2D7056-3918-714A-8A68-69A2C70159B7}" srcOrd="5" destOrd="0" presId="urn:microsoft.com/office/officeart/2016/7/layout/RepeatingBendingProcessNew"/>
    <dgm:cxn modelId="{268E877C-6DB5-AC40-B80C-4FF2046D5FFB}" type="presParOf" srcId="{CB2D7056-3918-714A-8A68-69A2C70159B7}" destId="{BBFE867B-5DF6-8349-BD5A-E0DF67647BE8}" srcOrd="0" destOrd="0" presId="urn:microsoft.com/office/officeart/2016/7/layout/RepeatingBendingProcessNew"/>
    <dgm:cxn modelId="{A2ECE528-AD9B-E14E-9F38-4F5B020B007F}" type="presParOf" srcId="{1BB6A2A4-B64C-0D48-BAB5-32A616CD9B8D}" destId="{E306FB31-7FA9-154D-98DE-BB6EF5F55D6A}" srcOrd="6" destOrd="0" presId="urn:microsoft.com/office/officeart/2016/7/layout/RepeatingBendingProcessNew"/>
    <dgm:cxn modelId="{8D78ECC1-D43A-734C-A63D-131CD45B72FD}" type="presParOf" srcId="{1BB6A2A4-B64C-0D48-BAB5-32A616CD9B8D}" destId="{DAEF5717-82A3-0C4F-BCCE-EE0F3277D5E0}" srcOrd="7" destOrd="0" presId="urn:microsoft.com/office/officeart/2016/7/layout/RepeatingBendingProcessNew"/>
    <dgm:cxn modelId="{39B11542-962E-AB4E-960B-FC52378924C0}" type="presParOf" srcId="{DAEF5717-82A3-0C4F-BCCE-EE0F3277D5E0}" destId="{5030A50E-E1D2-1344-97AF-31EFC782DA17}" srcOrd="0" destOrd="0" presId="urn:microsoft.com/office/officeart/2016/7/layout/RepeatingBendingProcessNew"/>
    <dgm:cxn modelId="{F17FE867-A3E9-3144-8C88-0AD44D44DD22}" type="presParOf" srcId="{1BB6A2A4-B64C-0D48-BAB5-32A616CD9B8D}" destId="{EF3227C1-306A-A14D-9CF1-B27B586488FD}" srcOrd="8" destOrd="0" presId="urn:microsoft.com/office/officeart/2016/7/layout/RepeatingBendingProcessNew"/>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62E9AD18-6772-9B41-AEA1-7C734E8B3C77}"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en-US"/>
        </a:p>
      </dgm:t>
    </dgm:pt>
    <dgm:pt modelId="{521E85C4-4617-7444-A4D8-512B8A599074}">
      <dgm:prSet phldrT="[Text]"/>
      <dgm:spPr>
        <a:solidFill>
          <a:srgbClr val="2791A6"/>
        </a:solidFill>
      </dgm:spPr>
      <dgm:t>
        <a:bodyPr/>
        <a:lstStyle/>
        <a:p>
          <a:r>
            <a:rPr lang="en-US" dirty="0"/>
            <a:t>Data Section, Collection &amp;  Cleanup</a:t>
          </a:r>
        </a:p>
      </dgm:t>
    </dgm:pt>
    <dgm:pt modelId="{79B02B90-6340-2745-80DB-8735ECE601B3}" type="parTrans" cxnId="{C1F9453C-ABA7-B147-9E6D-08ED7F5B3CBB}">
      <dgm:prSet/>
      <dgm:spPr/>
      <dgm:t>
        <a:bodyPr/>
        <a:lstStyle/>
        <a:p>
          <a:endParaRPr lang="en-US"/>
        </a:p>
      </dgm:t>
    </dgm:pt>
    <dgm:pt modelId="{C25CFC2E-32F9-C64E-9E97-609F3E26B550}" type="sibTrans" cxnId="{C1F9453C-ABA7-B147-9E6D-08ED7F5B3CBB}">
      <dgm:prSet/>
      <dgm:spPr/>
      <dgm:t>
        <a:bodyPr/>
        <a:lstStyle/>
        <a:p>
          <a:endParaRPr lang="en-US"/>
        </a:p>
      </dgm:t>
    </dgm:pt>
    <dgm:pt modelId="{8D2B40FD-52AB-7B42-9D85-DC23E04E6064}">
      <dgm:prSet phldrT="[Text]"/>
      <dgm:spPr>
        <a:solidFill>
          <a:srgbClr val="2791A6"/>
        </a:solidFill>
      </dgm:spPr>
      <dgm:t>
        <a:bodyPr/>
        <a:lstStyle/>
        <a:p>
          <a:r>
            <a:rPr lang="en-US" dirty="0"/>
            <a:t>What Questions Could the Data Help us Answer?</a:t>
          </a:r>
        </a:p>
      </dgm:t>
    </dgm:pt>
    <dgm:pt modelId="{EF3661BC-298E-4641-A2AD-4F1CFDDAEAAF}" type="parTrans" cxnId="{AD48A014-4B05-6E49-AE06-3C0F005A9480}">
      <dgm:prSet/>
      <dgm:spPr/>
      <dgm:t>
        <a:bodyPr/>
        <a:lstStyle/>
        <a:p>
          <a:endParaRPr lang="en-US"/>
        </a:p>
      </dgm:t>
    </dgm:pt>
    <dgm:pt modelId="{A9F48CD2-98E2-7D47-A6A2-79ADC6331BFA}" type="sibTrans" cxnId="{AD48A014-4B05-6E49-AE06-3C0F005A9480}">
      <dgm:prSet/>
      <dgm:spPr/>
      <dgm:t>
        <a:bodyPr/>
        <a:lstStyle/>
        <a:p>
          <a:endParaRPr lang="en-US"/>
        </a:p>
      </dgm:t>
    </dgm:pt>
    <dgm:pt modelId="{83AA84ED-3462-984E-83E0-F9C333FB8984}">
      <dgm:prSet phldrT="[Text]"/>
      <dgm:spPr>
        <a:solidFill>
          <a:srgbClr val="2791A6"/>
        </a:solidFill>
      </dgm:spPr>
      <dgm:t>
        <a:bodyPr/>
        <a:lstStyle/>
        <a:p>
          <a:r>
            <a:rPr lang="en-US" dirty="0"/>
            <a:t>How to Show Results?</a:t>
          </a:r>
        </a:p>
      </dgm:t>
    </dgm:pt>
    <dgm:pt modelId="{838A5113-4CF7-B241-99C9-A681F6F634C0}" type="parTrans" cxnId="{4D818661-8F6A-9140-B2A8-F752C2F6F207}">
      <dgm:prSet/>
      <dgm:spPr/>
      <dgm:t>
        <a:bodyPr/>
        <a:lstStyle/>
        <a:p>
          <a:endParaRPr lang="en-US"/>
        </a:p>
      </dgm:t>
    </dgm:pt>
    <dgm:pt modelId="{AB73271A-EC2A-4A4F-9E59-418D9483A898}" type="sibTrans" cxnId="{4D818661-8F6A-9140-B2A8-F752C2F6F207}">
      <dgm:prSet/>
      <dgm:spPr/>
      <dgm:t>
        <a:bodyPr/>
        <a:lstStyle/>
        <a:p>
          <a:endParaRPr lang="en-US"/>
        </a:p>
      </dgm:t>
    </dgm:pt>
    <dgm:pt modelId="{36CA0669-A8F8-4F41-B803-01D57C6BA6C9}" type="pres">
      <dgm:prSet presAssocID="{62E9AD18-6772-9B41-AEA1-7C734E8B3C77}" presName="composite" presStyleCnt="0">
        <dgm:presLayoutVars>
          <dgm:chMax val="5"/>
          <dgm:dir/>
          <dgm:animLvl val="ctr"/>
          <dgm:resizeHandles val="exact"/>
        </dgm:presLayoutVars>
      </dgm:prSet>
      <dgm:spPr/>
    </dgm:pt>
    <dgm:pt modelId="{6A04FA76-CAA0-5841-9D80-3CF849A6B52F}" type="pres">
      <dgm:prSet presAssocID="{62E9AD18-6772-9B41-AEA1-7C734E8B3C77}" presName="cycle" presStyleCnt="0"/>
      <dgm:spPr/>
    </dgm:pt>
    <dgm:pt modelId="{6990CBCB-EE1C-6A40-B549-A7A058F70E76}" type="pres">
      <dgm:prSet presAssocID="{62E9AD18-6772-9B41-AEA1-7C734E8B3C77}" presName="centerShape" presStyleCnt="0"/>
      <dgm:spPr/>
    </dgm:pt>
    <dgm:pt modelId="{39C31AF0-B5F9-C440-A343-D7C00F68A5E4}" type="pres">
      <dgm:prSet presAssocID="{62E9AD18-6772-9B41-AEA1-7C734E8B3C77}" presName="connSite" presStyleLbl="node1" presStyleIdx="0" presStyleCnt="4"/>
      <dgm:spPr/>
    </dgm:pt>
    <dgm:pt modelId="{D5A829EA-6F9E-8643-91D9-1FF383841CB7}" type="pres">
      <dgm:prSet presAssocID="{62E9AD18-6772-9B41-AEA1-7C734E8B3C77}" presName="visible" presStyleLbl="node1" presStyleIdx="0" presStyleCnt="4" custLinFactNeighborX="3555"/>
      <dgm:spPr>
        <a:solidFill>
          <a:schemeClr val="bg2"/>
        </a:solidFill>
        <a:ln>
          <a:noFill/>
        </a:ln>
      </dgm:spPr>
    </dgm:pt>
    <dgm:pt modelId="{1A271B3F-C058-B84A-AE0F-5615FC6FCDD9}" type="pres">
      <dgm:prSet presAssocID="{79B02B90-6340-2745-80DB-8735ECE601B3}" presName="Name25" presStyleLbl="parChTrans1D1" presStyleIdx="0" presStyleCnt="3"/>
      <dgm:spPr/>
    </dgm:pt>
    <dgm:pt modelId="{A0094046-BA30-7D4E-B7DC-29D934937DDA}" type="pres">
      <dgm:prSet presAssocID="{521E85C4-4617-7444-A4D8-512B8A599074}" presName="node" presStyleCnt="0"/>
      <dgm:spPr/>
    </dgm:pt>
    <dgm:pt modelId="{D286BBB4-7229-1743-877B-35CADB319787}" type="pres">
      <dgm:prSet presAssocID="{521E85C4-4617-7444-A4D8-512B8A599074}" presName="parentNode" presStyleLbl="node1" presStyleIdx="1" presStyleCnt="4">
        <dgm:presLayoutVars>
          <dgm:chMax val="1"/>
          <dgm:bulletEnabled val="1"/>
        </dgm:presLayoutVars>
      </dgm:prSet>
      <dgm:spPr/>
    </dgm:pt>
    <dgm:pt modelId="{EBB48AC4-0C50-2347-B46B-87E06C1A5E9C}" type="pres">
      <dgm:prSet presAssocID="{521E85C4-4617-7444-A4D8-512B8A599074}" presName="childNode" presStyleLbl="revTx" presStyleIdx="0" presStyleCnt="0">
        <dgm:presLayoutVars>
          <dgm:bulletEnabled val="1"/>
        </dgm:presLayoutVars>
      </dgm:prSet>
      <dgm:spPr/>
    </dgm:pt>
    <dgm:pt modelId="{4A15FB77-6D50-7C4B-9CDA-FD724EDD0156}" type="pres">
      <dgm:prSet presAssocID="{EF3661BC-298E-4641-A2AD-4F1CFDDAEAAF}" presName="Name25" presStyleLbl="parChTrans1D1" presStyleIdx="1" presStyleCnt="3"/>
      <dgm:spPr/>
    </dgm:pt>
    <dgm:pt modelId="{9B7B81CA-C57F-7946-BF0C-258B5749F808}" type="pres">
      <dgm:prSet presAssocID="{8D2B40FD-52AB-7B42-9D85-DC23E04E6064}" presName="node" presStyleCnt="0"/>
      <dgm:spPr/>
    </dgm:pt>
    <dgm:pt modelId="{6306DCA2-986B-C94B-9109-1FF756572465}" type="pres">
      <dgm:prSet presAssocID="{8D2B40FD-52AB-7B42-9D85-DC23E04E6064}" presName="parentNode" presStyleLbl="node1" presStyleIdx="2" presStyleCnt="4">
        <dgm:presLayoutVars>
          <dgm:chMax val="1"/>
          <dgm:bulletEnabled val="1"/>
        </dgm:presLayoutVars>
      </dgm:prSet>
      <dgm:spPr/>
    </dgm:pt>
    <dgm:pt modelId="{1222E639-EAE9-744F-A4D7-D61D8B305C57}" type="pres">
      <dgm:prSet presAssocID="{8D2B40FD-52AB-7B42-9D85-DC23E04E6064}" presName="childNode" presStyleLbl="revTx" presStyleIdx="0" presStyleCnt="0">
        <dgm:presLayoutVars>
          <dgm:bulletEnabled val="1"/>
        </dgm:presLayoutVars>
      </dgm:prSet>
      <dgm:spPr/>
    </dgm:pt>
    <dgm:pt modelId="{F5533548-62DF-5745-84FD-E62B1FEAD3E4}" type="pres">
      <dgm:prSet presAssocID="{838A5113-4CF7-B241-99C9-A681F6F634C0}" presName="Name25" presStyleLbl="parChTrans1D1" presStyleIdx="2" presStyleCnt="3"/>
      <dgm:spPr/>
    </dgm:pt>
    <dgm:pt modelId="{E0ADF3E0-E91B-194F-B9FF-4C2907BA1504}" type="pres">
      <dgm:prSet presAssocID="{83AA84ED-3462-984E-83E0-F9C333FB8984}" presName="node" presStyleCnt="0"/>
      <dgm:spPr/>
    </dgm:pt>
    <dgm:pt modelId="{71BBCE8A-F5BF-244E-8BBD-1CC3CECB2B85}" type="pres">
      <dgm:prSet presAssocID="{83AA84ED-3462-984E-83E0-F9C333FB8984}" presName="parentNode" presStyleLbl="node1" presStyleIdx="3" presStyleCnt="4">
        <dgm:presLayoutVars>
          <dgm:chMax val="1"/>
          <dgm:bulletEnabled val="1"/>
        </dgm:presLayoutVars>
      </dgm:prSet>
      <dgm:spPr/>
    </dgm:pt>
    <dgm:pt modelId="{E8298A37-CCAA-5D43-B794-02AA8F3632D8}" type="pres">
      <dgm:prSet presAssocID="{83AA84ED-3462-984E-83E0-F9C333FB8984}" presName="childNode" presStyleLbl="revTx" presStyleIdx="0" presStyleCnt="0">
        <dgm:presLayoutVars>
          <dgm:bulletEnabled val="1"/>
        </dgm:presLayoutVars>
      </dgm:prSet>
      <dgm:spPr/>
    </dgm:pt>
  </dgm:ptLst>
  <dgm:cxnLst>
    <dgm:cxn modelId="{AD48A014-4B05-6E49-AE06-3C0F005A9480}" srcId="{62E9AD18-6772-9B41-AEA1-7C734E8B3C77}" destId="{8D2B40FD-52AB-7B42-9D85-DC23E04E6064}" srcOrd="1" destOrd="0" parTransId="{EF3661BC-298E-4641-A2AD-4F1CFDDAEAAF}" sibTransId="{A9F48CD2-98E2-7D47-A6A2-79ADC6331BFA}"/>
    <dgm:cxn modelId="{C1F9453C-ABA7-B147-9E6D-08ED7F5B3CBB}" srcId="{62E9AD18-6772-9B41-AEA1-7C734E8B3C77}" destId="{521E85C4-4617-7444-A4D8-512B8A599074}" srcOrd="0" destOrd="0" parTransId="{79B02B90-6340-2745-80DB-8735ECE601B3}" sibTransId="{C25CFC2E-32F9-C64E-9E97-609F3E26B550}"/>
    <dgm:cxn modelId="{AEB0EB49-876F-9E45-8947-F226CCB3875B}" type="presOf" srcId="{8D2B40FD-52AB-7B42-9D85-DC23E04E6064}" destId="{6306DCA2-986B-C94B-9109-1FF756572465}" srcOrd="0" destOrd="0" presId="urn:microsoft.com/office/officeart/2005/8/layout/radial2"/>
    <dgm:cxn modelId="{D134045C-8A96-904E-A9FC-96C28B0CB3AE}" type="presOf" srcId="{62E9AD18-6772-9B41-AEA1-7C734E8B3C77}" destId="{36CA0669-A8F8-4F41-B803-01D57C6BA6C9}" srcOrd="0" destOrd="0" presId="urn:microsoft.com/office/officeart/2005/8/layout/radial2"/>
    <dgm:cxn modelId="{B2EB695C-7A0E-7D4B-A61A-86B466D913E3}" type="presOf" srcId="{838A5113-4CF7-B241-99C9-A681F6F634C0}" destId="{F5533548-62DF-5745-84FD-E62B1FEAD3E4}" srcOrd="0" destOrd="0" presId="urn:microsoft.com/office/officeart/2005/8/layout/radial2"/>
    <dgm:cxn modelId="{4D818661-8F6A-9140-B2A8-F752C2F6F207}" srcId="{62E9AD18-6772-9B41-AEA1-7C734E8B3C77}" destId="{83AA84ED-3462-984E-83E0-F9C333FB8984}" srcOrd="2" destOrd="0" parTransId="{838A5113-4CF7-B241-99C9-A681F6F634C0}" sibTransId="{AB73271A-EC2A-4A4F-9E59-418D9483A898}"/>
    <dgm:cxn modelId="{57F4646E-8A7D-AC41-B950-187EDE1B9DDD}" type="presOf" srcId="{521E85C4-4617-7444-A4D8-512B8A599074}" destId="{D286BBB4-7229-1743-877B-35CADB319787}" srcOrd="0" destOrd="0" presId="urn:microsoft.com/office/officeart/2005/8/layout/radial2"/>
    <dgm:cxn modelId="{85C5C382-3DED-F04F-BC8F-CC21CE2DE100}" type="presOf" srcId="{EF3661BC-298E-4641-A2AD-4F1CFDDAEAAF}" destId="{4A15FB77-6D50-7C4B-9CDA-FD724EDD0156}" srcOrd="0" destOrd="0" presId="urn:microsoft.com/office/officeart/2005/8/layout/radial2"/>
    <dgm:cxn modelId="{67036ACB-E450-0945-860E-5DED7D502BBB}" type="presOf" srcId="{79B02B90-6340-2745-80DB-8735ECE601B3}" destId="{1A271B3F-C058-B84A-AE0F-5615FC6FCDD9}" srcOrd="0" destOrd="0" presId="urn:microsoft.com/office/officeart/2005/8/layout/radial2"/>
    <dgm:cxn modelId="{CF592FE0-DB2B-AC43-984F-73FE71E55D07}" type="presOf" srcId="{83AA84ED-3462-984E-83E0-F9C333FB8984}" destId="{71BBCE8A-F5BF-244E-8BBD-1CC3CECB2B85}" srcOrd="0" destOrd="0" presId="urn:microsoft.com/office/officeart/2005/8/layout/radial2"/>
    <dgm:cxn modelId="{BFCB6C14-2DF2-544B-A21D-3D403A8E5DE8}" type="presParOf" srcId="{36CA0669-A8F8-4F41-B803-01D57C6BA6C9}" destId="{6A04FA76-CAA0-5841-9D80-3CF849A6B52F}" srcOrd="0" destOrd="0" presId="urn:microsoft.com/office/officeart/2005/8/layout/radial2"/>
    <dgm:cxn modelId="{233A15DC-45C3-1D4A-BFC6-54F0AE46E09A}" type="presParOf" srcId="{6A04FA76-CAA0-5841-9D80-3CF849A6B52F}" destId="{6990CBCB-EE1C-6A40-B549-A7A058F70E76}" srcOrd="0" destOrd="0" presId="urn:microsoft.com/office/officeart/2005/8/layout/radial2"/>
    <dgm:cxn modelId="{8FCE6F5D-55D4-5649-9B8E-E92B7867CE43}" type="presParOf" srcId="{6990CBCB-EE1C-6A40-B549-A7A058F70E76}" destId="{39C31AF0-B5F9-C440-A343-D7C00F68A5E4}" srcOrd="0" destOrd="0" presId="urn:microsoft.com/office/officeart/2005/8/layout/radial2"/>
    <dgm:cxn modelId="{BDB78D74-C6D2-C84F-A8EA-E202B8535049}" type="presParOf" srcId="{6990CBCB-EE1C-6A40-B549-A7A058F70E76}" destId="{D5A829EA-6F9E-8643-91D9-1FF383841CB7}" srcOrd="1" destOrd="0" presId="urn:microsoft.com/office/officeart/2005/8/layout/radial2"/>
    <dgm:cxn modelId="{DEC47698-1F11-4244-84BD-7C80D970EF41}" type="presParOf" srcId="{6A04FA76-CAA0-5841-9D80-3CF849A6B52F}" destId="{1A271B3F-C058-B84A-AE0F-5615FC6FCDD9}" srcOrd="1" destOrd="0" presId="urn:microsoft.com/office/officeart/2005/8/layout/radial2"/>
    <dgm:cxn modelId="{7B3FC6E5-B5D9-CD43-9077-4688DEAD371E}" type="presParOf" srcId="{6A04FA76-CAA0-5841-9D80-3CF849A6B52F}" destId="{A0094046-BA30-7D4E-B7DC-29D934937DDA}" srcOrd="2" destOrd="0" presId="urn:microsoft.com/office/officeart/2005/8/layout/radial2"/>
    <dgm:cxn modelId="{D789BDD8-8EF6-9942-8E6E-CA22B5DE09D8}" type="presParOf" srcId="{A0094046-BA30-7D4E-B7DC-29D934937DDA}" destId="{D286BBB4-7229-1743-877B-35CADB319787}" srcOrd="0" destOrd="0" presId="urn:microsoft.com/office/officeart/2005/8/layout/radial2"/>
    <dgm:cxn modelId="{587D9326-CD2C-1F49-9C8E-85CBCE0A904D}" type="presParOf" srcId="{A0094046-BA30-7D4E-B7DC-29D934937DDA}" destId="{EBB48AC4-0C50-2347-B46B-87E06C1A5E9C}" srcOrd="1" destOrd="0" presId="urn:microsoft.com/office/officeart/2005/8/layout/radial2"/>
    <dgm:cxn modelId="{208AE061-B75B-6B44-A4E5-204DC1D8B5F4}" type="presParOf" srcId="{6A04FA76-CAA0-5841-9D80-3CF849A6B52F}" destId="{4A15FB77-6D50-7C4B-9CDA-FD724EDD0156}" srcOrd="3" destOrd="0" presId="urn:microsoft.com/office/officeart/2005/8/layout/radial2"/>
    <dgm:cxn modelId="{E3D906F4-830B-024E-BC66-A600716F2657}" type="presParOf" srcId="{6A04FA76-CAA0-5841-9D80-3CF849A6B52F}" destId="{9B7B81CA-C57F-7946-BF0C-258B5749F808}" srcOrd="4" destOrd="0" presId="urn:microsoft.com/office/officeart/2005/8/layout/radial2"/>
    <dgm:cxn modelId="{EBA2A6DF-DA26-0C41-A0A5-13E5D60ABE22}" type="presParOf" srcId="{9B7B81CA-C57F-7946-BF0C-258B5749F808}" destId="{6306DCA2-986B-C94B-9109-1FF756572465}" srcOrd="0" destOrd="0" presId="urn:microsoft.com/office/officeart/2005/8/layout/radial2"/>
    <dgm:cxn modelId="{1500E7F1-17E6-B541-910B-A95B47C3F2E2}" type="presParOf" srcId="{9B7B81CA-C57F-7946-BF0C-258B5749F808}" destId="{1222E639-EAE9-744F-A4D7-D61D8B305C57}" srcOrd="1" destOrd="0" presId="urn:microsoft.com/office/officeart/2005/8/layout/radial2"/>
    <dgm:cxn modelId="{F3876406-7D67-AA4E-AE34-94D6FF568CFC}" type="presParOf" srcId="{6A04FA76-CAA0-5841-9D80-3CF849A6B52F}" destId="{F5533548-62DF-5745-84FD-E62B1FEAD3E4}" srcOrd="5" destOrd="0" presId="urn:microsoft.com/office/officeart/2005/8/layout/radial2"/>
    <dgm:cxn modelId="{AAF4CCB2-5ADB-9243-92B0-EECD161AF104}" type="presParOf" srcId="{6A04FA76-CAA0-5841-9D80-3CF849A6B52F}" destId="{E0ADF3E0-E91B-194F-B9FF-4C2907BA1504}" srcOrd="6" destOrd="0" presId="urn:microsoft.com/office/officeart/2005/8/layout/radial2"/>
    <dgm:cxn modelId="{50ED3265-8ED1-A74A-97D8-5D43AE77B366}" type="presParOf" srcId="{E0ADF3E0-E91B-194F-B9FF-4C2907BA1504}" destId="{71BBCE8A-F5BF-244E-8BBD-1CC3CECB2B85}" srcOrd="0" destOrd="0" presId="urn:microsoft.com/office/officeart/2005/8/layout/radial2"/>
    <dgm:cxn modelId="{686FB2D4-1EC2-4446-806F-B629E210C653}" type="presParOf" srcId="{E0ADF3E0-E91B-194F-B9FF-4C2907BA1504}" destId="{E8298A37-CCAA-5D43-B794-02AA8F3632D8}" srcOrd="1" destOrd="0" presId="urn:microsoft.com/office/officeart/2005/8/layout/radial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2E9AD18-6772-9B41-AEA1-7C734E8B3C77}"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en-US"/>
        </a:p>
      </dgm:t>
    </dgm:pt>
    <dgm:pt modelId="{521E85C4-4617-7444-A4D8-512B8A599074}">
      <dgm:prSet phldrT="[Text]"/>
      <dgm:spPr>
        <a:solidFill>
          <a:srgbClr val="2791A6"/>
        </a:solidFill>
      </dgm:spPr>
      <dgm:t>
        <a:bodyPr/>
        <a:lstStyle/>
        <a:p>
          <a:r>
            <a:rPr lang="en-US" dirty="0"/>
            <a:t>Data Section, Collection &amp;  Cleanup</a:t>
          </a:r>
        </a:p>
      </dgm:t>
    </dgm:pt>
    <dgm:pt modelId="{79B02B90-6340-2745-80DB-8735ECE601B3}" type="parTrans" cxnId="{C1F9453C-ABA7-B147-9E6D-08ED7F5B3CBB}">
      <dgm:prSet/>
      <dgm:spPr/>
      <dgm:t>
        <a:bodyPr/>
        <a:lstStyle/>
        <a:p>
          <a:endParaRPr lang="en-US"/>
        </a:p>
      </dgm:t>
    </dgm:pt>
    <dgm:pt modelId="{C25CFC2E-32F9-C64E-9E97-609F3E26B550}" type="sibTrans" cxnId="{C1F9453C-ABA7-B147-9E6D-08ED7F5B3CBB}">
      <dgm:prSet/>
      <dgm:spPr/>
      <dgm:t>
        <a:bodyPr/>
        <a:lstStyle/>
        <a:p>
          <a:endParaRPr lang="en-US"/>
        </a:p>
      </dgm:t>
    </dgm:pt>
    <dgm:pt modelId="{8D2B40FD-52AB-7B42-9D85-DC23E04E6064}">
      <dgm:prSet phldrT="[Text]"/>
      <dgm:spPr>
        <a:solidFill>
          <a:srgbClr val="2791A6"/>
        </a:solidFill>
      </dgm:spPr>
      <dgm:t>
        <a:bodyPr/>
        <a:lstStyle/>
        <a:p>
          <a:r>
            <a:rPr lang="en-US" dirty="0"/>
            <a:t>What Questions Could the Data Help us Answer?</a:t>
          </a:r>
        </a:p>
      </dgm:t>
    </dgm:pt>
    <dgm:pt modelId="{EF3661BC-298E-4641-A2AD-4F1CFDDAEAAF}" type="parTrans" cxnId="{AD48A014-4B05-6E49-AE06-3C0F005A9480}">
      <dgm:prSet/>
      <dgm:spPr/>
      <dgm:t>
        <a:bodyPr/>
        <a:lstStyle/>
        <a:p>
          <a:endParaRPr lang="en-US"/>
        </a:p>
      </dgm:t>
    </dgm:pt>
    <dgm:pt modelId="{A9F48CD2-98E2-7D47-A6A2-79ADC6331BFA}" type="sibTrans" cxnId="{AD48A014-4B05-6E49-AE06-3C0F005A9480}">
      <dgm:prSet/>
      <dgm:spPr/>
      <dgm:t>
        <a:bodyPr/>
        <a:lstStyle/>
        <a:p>
          <a:endParaRPr lang="en-US"/>
        </a:p>
      </dgm:t>
    </dgm:pt>
    <dgm:pt modelId="{83AA84ED-3462-984E-83E0-F9C333FB8984}">
      <dgm:prSet phldrT="[Text]"/>
      <dgm:spPr>
        <a:solidFill>
          <a:srgbClr val="2791A6"/>
        </a:solidFill>
      </dgm:spPr>
      <dgm:t>
        <a:bodyPr/>
        <a:lstStyle/>
        <a:p>
          <a:r>
            <a:rPr lang="en-US" dirty="0"/>
            <a:t>How to Show Results?</a:t>
          </a:r>
        </a:p>
      </dgm:t>
    </dgm:pt>
    <dgm:pt modelId="{838A5113-4CF7-B241-99C9-A681F6F634C0}" type="parTrans" cxnId="{4D818661-8F6A-9140-B2A8-F752C2F6F207}">
      <dgm:prSet/>
      <dgm:spPr/>
      <dgm:t>
        <a:bodyPr/>
        <a:lstStyle/>
        <a:p>
          <a:endParaRPr lang="en-US"/>
        </a:p>
      </dgm:t>
    </dgm:pt>
    <dgm:pt modelId="{AB73271A-EC2A-4A4F-9E59-418D9483A898}" type="sibTrans" cxnId="{4D818661-8F6A-9140-B2A8-F752C2F6F207}">
      <dgm:prSet/>
      <dgm:spPr/>
      <dgm:t>
        <a:bodyPr/>
        <a:lstStyle/>
        <a:p>
          <a:endParaRPr lang="en-US"/>
        </a:p>
      </dgm:t>
    </dgm:pt>
    <dgm:pt modelId="{36CA0669-A8F8-4F41-B803-01D57C6BA6C9}" type="pres">
      <dgm:prSet presAssocID="{62E9AD18-6772-9B41-AEA1-7C734E8B3C77}" presName="composite" presStyleCnt="0">
        <dgm:presLayoutVars>
          <dgm:chMax val="5"/>
          <dgm:dir/>
          <dgm:animLvl val="ctr"/>
          <dgm:resizeHandles val="exact"/>
        </dgm:presLayoutVars>
      </dgm:prSet>
      <dgm:spPr/>
    </dgm:pt>
    <dgm:pt modelId="{6A04FA76-CAA0-5841-9D80-3CF849A6B52F}" type="pres">
      <dgm:prSet presAssocID="{62E9AD18-6772-9B41-AEA1-7C734E8B3C77}" presName="cycle" presStyleCnt="0"/>
      <dgm:spPr/>
    </dgm:pt>
    <dgm:pt modelId="{6990CBCB-EE1C-6A40-B549-A7A058F70E76}" type="pres">
      <dgm:prSet presAssocID="{62E9AD18-6772-9B41-AEA1-7C734E8B3C77}" presName="centerShape" presStyleCnt="0"/>
      <dgm:spPr/>
    </dgm:pt>
    <dgm:pt modelId="{39C31AF0-B5F9-C440-A343-D7C00F68A5E4}" type="pres">
      <dgm:prSet presAssocID="{62E9AD18-6772-9B41-AEA1-7C734E8B3C77}" presName="connSite" presStyleLbl="node1" presStyleIdx="0" presStyleCnt="4"/>
      <dgm:spPr/>
    </dgm:pt>
    <dgm:pt modelId="{D5A829EA-6F9E-8643-91D9-1FF383841CB7}" type="pres">
      <dgm:prSet presAssocID="{62E9AD18-6772-9B41-AEA1-7C734E8B3C77}" presName="visible" presStyleLbl="node1" presStyleIdx="0" presStyleCnt="4" custLinFactNeighborX="3555"/>
      <dgm:spPr>
        <a:solidFill>
          <a:schemeClr val="bg2"/>
        </a:solidFill>
        <a:ln>
          <a:noFill/>
        </a:ln>
      </dgm:spPr>
    </dgm:pt>
    <dgm:pt modelId="{1A271B3F-C058-B84A-AE0F-5615FC6FCDD9}" type="pres">
      <dgm:prSet presAssocID="{79B02B90-6340-2745-80DB-8735ECE601B3}" presName="Name25" presStyleLbl="parChTrans1D1" presStyleIdx="0" presStyleCnt="3"/>
      <dgm:spPr/>
    </dgm:pt>
    <dgm:pt modelId="{A0094046-BA30-7D4E-B7DC-29D934937DDA}" type="pres">
      <dgm:prSet presAssocID="{521E85C4-4617-7444-A4D8-512B8A599074}" presName="node" presStyleCnt="0"/>
      <dgm:spPr/>
    </dgm:pt>
    <dgm:pt modelId="{D286BBB4-7229-1743-877B-35CADB319787}" type="pres">
      <dgm:prSet presAssocID="{521E85C4-4617-7444-A4D8-512B8A599074}" presName="parentNode" presStyleLbl="node1" presStyleIdx="1" presStyleCnt="4">
        <dgm:presLayoutVars>
          <dgm:chMax val="1"/>
          <dgm:bulletEnabled val="1"/>
        </dgm:presLayoutVars>
      </dgm:prSet>
      <dgm:spPr/>
    </dgm:pt>
    <dgm:pt modelId="{EBB48AC4-0C50-2347-B46B-87E06C1A5E9C}" type="pres">
      <dgm:prSet presAssocID="{521E85C4-4617-7444-A4D8-512B8A599074}" presName="childNode" presStyleLbl="revTx" presStyleIdx="0" presStyleCnt="0">
        <dgm:presLayoutVars>
          <dgm:bulletEnabled val="1"/>
        </dgm:presLayoutVars>
      </dgm:prSet>
      <dgm:spPr/>
    </dgm:pt>
    <dgm:pt modelId="{4A15FB77-6D50-7C4B-9CDA-FD724EDD0156}" type="pres">
      <dgm:prSet presAssocID="{EF3661BC-298E-4641-A2AD-4F1CFDDAEAAF}" presName="Name25" presStyleLbl="parChTrans1D1" presStyleIdx="1" presStyleCnt="3"/>
      <dgm:spPr/>
    </dgm:pt>
    <dgm:pt modelId="{9B7B81CA-C57F-7946-BF0C-258B5749F808}" type="pres">
      <dgm:prSet presAssocID="{8D2B40FD-52AB-7B42-9D85-DC23E04E6064}" presName="node" presStyleCnt="0"/>
      <dgm:spPr/>
    </dgm:pt>
    <dgm:pt modelId="{6306DCA2-986B-C94B-9109-1FF756572465}" type="pres">
      <dgm:prSet presAssocID="{8D2B40FD-52AB-7B42-9D85-DC23E04E6064}" presName="parentNode" presStyleLbl="node1" presStyleIdx="2" presStyleCnt="4">
        <dgm:presLayoutVars>
          <dgm:chMax val="1"/>
          <dgm:bulletEnabled val="1"/>
        </dgm:presLayoutVars>
      </dgm:prSet>
      <dgm:spPr/>
    </dgm:pt>
    <dgm:pt modelId="{1222E639-EAE9-744F-A4D7-D61D8B305C57}" type="pres">
      <dgm:prSet presAssocID="{8D2B40FD-52AB-7B42-9D85-DC23E04E6064}" presName="childNode" presStyleLbl="revTx" presStyleIdx="0" presStyleCnt="0">
        <dgm:presLayoutVars>
          <dgm:bulletEnabled val="1"/>
        </dgm:presLayoutVars>
      </dgm:prSet>
      <dgm:spPr/>
    </dgm:pt>
    <dgm:pt modelId="{F5533548-62DF-5745-84FD-E62B1FEAD3E4}" type="pres">
      <dgm:prSet presAssocID="{838A5113-4CF7-B241-99C9-A681F6F634C0}" presName="Name25" presStyleLbl="parChTrans1D1" presStyleIdx="2" presStyleCnt="3"/>
      <dgm:spPr/>
    </dgm:pt>
    <dgm:pt modelId="{E0ADF3E0-E91B-194F-B9FF-4C2907BA1504}" type="pres">
      <dgm:prSet presAssocID="{83AA84ED-3462-984E-83E0-F9C333FB8984}" presName="node" presStyleCnt="0"/>
      <dgm:spPr/>
    </dgm:pt>
    <dgm:pt modelId="{71BBCE8A-F5BF-244E-8BBD-1CC3CECB2B85}" type="pres">
      <dgm:prSet presAssocID="{83AA84ED-3462-984E-83E0-F9C333FB8984}" presName="parentNode" presStyleLbl="node1" presStyleIdx="3" presStyleCnt="4">
        <dgm:presLayoutVars>
          <dgm:chMax val="1"/>
          <dgm:bulletEnabled val="1"/>
        </dgm:presLayoutVars>
      </dgm:prSet>
      <dgm:spPr/>
    </dgm:pt>
    <dgm:pt modelId="{E8298A37-CCAA-5D43-B794-02AA8F3632D8}" type="pres">
      <dgm:prSet presAssocID="{83AA84ED-3462-984E-83E0-F9C333FB8984}" presName="childNode" presStyleLbl="revTx" presStyleIdx="0" presStyleCnt="0">
        <dgm:presLayoutVars>
          <dgm:bulletEnabled val="1"/>
        </dgm:presLayoutVars>
      </dgm:prSet>
      <dgm:spPr/>
    </dgm:pt>
  </dgm:ptLst>
  <dgm:cxnLst>
    <dgm:cxn modelId="{AD48A014-4B05-6E49-AE06-3C0F005A9480}" srcId="{62E9AD18-6772-9B41-AEA1-7C734E8B3C77}" destId="{8D2B40FD-52AB-7B42-9D85-DC23E04E6064}" srcOrd="1" destOrd="0" parTransId="{EF3661BC-298E-4641-A2AD-4F1CFDDAEAAF}" sibTransId="{A9F48CD2-98E2-7D47-A6A2-79ADC6331BFA}"/>
    <dgm:cxn modelId="{C1F9453C-ABA7-B147-9E6D-08ED7F5B3CBB}" srcId="{62E9AD18-6772-9B41-AEA1-7C734E8B3C77}" destId="{521E85C4-4617-7444-A4D8-512B8A599074}" srcOrd="0" destOrd="0" parTransId="{79B02B90-6340-2745-80DB-8735ECE601B3}" sibTransId="{C25CFC2E-32F9-C64E-9E97-609F3E26B550}"/>
    <dgm:cxn modelId="{AEB0EB49-876F-9E45-8947-F226CCB3875B}" type="presOf" srcId="{8D2B40FD-52AB-7B42-9D85-DC23E04E6064}" destId="{6306DCA2-986B-C94B-9109-1FF756572465}" srcOrd="0" destOrd="0" presId="urn:microsoft.com/office/officeart/2005/8/layout/radial2"/>
    <dgm:cxn modelId="{D134045C-8A96-904E-A9FC-96C28B0CB3AE}" type="presOf" srcId="{62E9AD18-6772-9B41-AEA1-7C734E8B3C77}" destId="{36CA0669-A8F8-4F41-B803-01D57C6BA6C9}" srcOrd="0" destOrd="0" presId="urn:microsoft.com/office/officeart/2005/8/layout/radial2"/>
    <dgm:cxn modelId="{B2EB695C-7A0E-7D4B-A61A-86B466D913E3}" type="presOf" srcId="{838A5113-4CF7-B241-99C9-A681F6F634C0}" destId="{F5533548-62DF-5745-84FD-E62B1FEAD3E4}" srcOrd="0" destOrd="0" presId="urn:microsoft.com/office/officeart/2005/8/layout/radial2"/>
    <dgm:cxn modelId="{4D818661-8F6A-9140-B2A8-F752C2F6F207}" srcId="{62E9AD18-6772-9B41-AEA1-7C734E8B3C77}" destId="{83AA84ED-3462-984E-83E0-F9C333FB8984}" srcOrd="2" destOrd="0" parTransId="{838A5113-4CF7-B241-99C9-A681F6F634C0}" sibTransId="{AB73271A-EC2A-4A4F-9E59-418D9483A898}"/>
    <dgm:cxn modelId="{57F4646E-8A7D-AC41-B950-187EDE1B9DDD}" type="presOf" srcId="{521E85C4-4617-7444-A4D8-512B8A599074}" destId="{D286BBB4-7229-1743-877B-35CADB319787}" srcOrd="0" destOrd="0" presId="urn:microsoft.com/office/officeart/2005/8/layout/radial2"/>
    <dgm:cxn modelId="{85C5C382-3DED-F04F-BC8F-CC21CE2DE100}" type="presOf" srcId="{EF3661BC-298E-4641-A2AD-4F1CFDDAEAAF}" destId="{4A15FB77-6D50-7C4B-9CDA-FD724EDD0156}" srcOrd="0" destOrd="0" presId="urn:microsoft.com/office/officeart/2005/8/layout/radial2"/>
    <dgm:cxn modelId="{67036ACB-E450-0945-860E-5DED7D502BBB}" type="presOf" srcId="{79B02B90-6340-2745-80DB-8735ECE601B3}" destId="{1A271B3F-C058-B84A-AE0F-5615FC6FCDD9}" srcOrd="0" destOrd="0" presId="urn:microsoft.com/office/officeart/2005/8/layout/radial2"/>
    <dgm:cxn modelId="{CF592FE0-DB2B-AC43-984F-73FE71E55D07}" type="presOf" srcId="{83AA84ED-3462-984E-83E0-F9C333FB8984}" destId="{71BBCE8A-F5BF-244E-8BBD-1CC3CECB2B85}" srcOrd="0" destOrd="0" presId="urn:microsoft.com/office/officeart/2005/8/layout/radial2"/>
    <dgm:cxn modelId="{BFCB6C14-2DF2-544B-A21D-3D403A8E5DE8}" type="presParOf" srcId="{36CA0669-A8F8-4F41-B803-01D57C6BA6C9}" destId="{6A04FA76-CAA0-5841-9D80-3CF849A6B52F}" srcOrd="0" destOrd="0" presId="urn:microsoft.com/office/officeart/2005/8/layout/radial2"/>
    <dgm:cxn modelId="{233A15DC-45C3-1D4A-BFC6-54F0AE46E09A}" type="presParOf" srcId="{6A04FA76-CAA0-5841-9D80-3CF849A6B52F}" destId="{6990CBCB-EE1C-6A40-B549-A7A058F70E76}" srcOrd="0" destOrd="0" presId="urn:microsoft.com/office/officeart/2005/8/layout/radial2"/>
    <dgm:cxn modelId="{8FCE6F5D-55D4-5649-9B8E-E92B7867CE43}" type="presParOf" srcId="{6990CBCB-EE1C-6A40-B549-A7A058F70E76}" destId="{39C31AF0-B5F9-C440-A343-D7C00F68A5E4}" srcOrd="0" destOrd="0" presId="urn:microsoft.com/office/officeart/2005/8/layout/radial2"/>
    <dgm:cxn modelId="{BDB78D74-C6D2-C84F-A8EA-E202B8535049}" type="presParOf" srcId="{6990CBCB-EE1C-6A40-B549-A7A058F70E76}" destId="{D5A829EA-6F9E-8643-91D9-1FF383841CB7}" srcOrd="1" destOrd="0" presId="urn:microsoft.com/office/officeart/2005/8/layout/radial2"/>
    <dgm:cxn modelId="{DEC47698-1F11-4244-84BD-7C80D970EF41}" type="presParOf" srcId="{6A04FA76-CAA0-5841-9D80-3CF849A6B52F}" destId="{1A271B3F-C058-B84A-AE0F-5615FC6FCDD9}" srcOrd="1" destOrd="0" presId="urn:microsoft.com/office/officeart/2005/8/layout/radial2"/>
    <dgm:cxn modelId="{7B3FC6E5-B5D9-CD43-9077-4688DEAD371E}" type="presParOf" srcId="{6A04FA76-CAA0-5841-9D80-3CF849A6B52F}" destId="{A0094046-BA30-7D4E-B7DC-29D934937DDA}" srcOrd="2" destOrd="0" presId="urn:microsoft.com/office/officeart/2005/8/layout/radial2"/>
    <dgm:cxn modelId="{D789BDD8-8EF6-9942-8E6E-CA22B5DE09D8}" type="presParOf" srcId="{A0094046-BA30-7D4E-B7DC-29D934937DDA}" destId="{D286BBB4-7229-1743-877B-35CADB319787}" srcOrd="0" destOrd="0" presId="urn:microsoft.com/office/officeart/2005/8/layout/radial2"/>
    <dgm:cxn modelId="{587D9326-CD2C-1F49-9C8E-85CBCE0A904D}" type="presParOf" srcId="{A0094046-BA30-7D4E-B7DC-29D934937DDA}" destId="{EBB48AC4-0C50-2347-B46B-87E06C1A5E9C}" srcOrd="1" destOrd="0" presId="urn:microsoft.com/office/officeart/2005/8/layout/radial2"/>
    <dgm:cxn modelId="{208AE061-B75B-6B44-A4E5-204DC1D8B5F4}" type="presParOf" srcId="{6A04FA76-CAA0-5841-9D80-3CF849A6B52F}" destId="{4A15FB77-6D50-7C4B-9CDA-FD724EDD0156}" srcOrd="3" destOrd="0" presId="urn:microsoft.com/office/officeart/2005/8/layout/radial2"/>
    <dgm:cxn modelId="{E3D906F4-830B-024E-BC66-A600716F2657}" type="presParOf" srcId="{6A04FA76-CAA0-5841-9D80-3CF849A6B52F}" destId="{9B7B81CA-C57F-7946-BF0C-258B5749F808}" srcOrd="4" destOrd="0" presId="urn:microsoft.com/office/officeart/2005/8/layout/radial2"/>
    <dgm:cxn modelId="{EBA2A6DF-DA26-0C41-A0A5-13E5D60ABE22}" type="presParOf" srcId="{9B7B81CA-C57F-7946-BF0C-258B5749F808}" destId="{6306DCA2-986B-C94B-9109-1FF756572465}" srcOrd="0" destOrd="0" presId="urn:microsoft.com/office/officeart/2005/8/layout/radial2"/>
    <dgm:cxn modelId="{1500E7F1-17E6-B541-910B-A95B47C3F2E2}" type="presParOf" srcId="{9B7B81CA-C57F-7946-BF0C-258B5749F808}" destId="{1222E639-EAE9-744F-A4D7-D61D8B305C57}" srcOrd="1" destOrd="0" presId="urn:microsoft.com/office/officeart/2005/8/layout/radial2"/>
    <dgm:cxn modelId="{F3876406-7D67-AA4E-AE34-94D6FF568CFC}" type="presParOf" srcId="{6A04FA76-CAA0-5841-9D80-3CF849A6B52F}" destId="{F5533548-62DF-5745-84FD-E62B1FEAD3E4}" srcOrd="5" destOrd="0" presId="urn:microsoft.com/office/officeart/2005/8/layout/radial2"/>
    <dgm:cxn modelId="{AAF4CCB2-5ADB-9243-92B0-EECD161AF104}" type="presParOf" srcId="{6A04FA76-CAA0-5841-9D80-3CF849A6B52F}" destId="{E0ADF3E0-E91B-194F-B9FF-4C2907BA1504}" srcOrd="6" destOrd="0" presId="urn:microsoft.com/office/officeart/2005/8/layout/radial2"/>
    <dgm:cxn modelId="{50ED3265-8ED1-A74A-97D8-5D43AE77B366}" type="presParOf" srcId="{E0ADF3E0-E91B-194F-B9FF-4C2907BA1504}" destId="{71BBCE8A-F5BF-244E-8BBD-1CC3CECB2B85}" srcOrd="0" destOrd="0" presId="urn:microsoft.com/office/officeart/2005/8/layout/radial2"/>
    <dgm:cxn modelId="{686FB2D4-1EC2-4446-806F-B629E210C653}" type="presParOf" srcId="{E0ADF3E0-E91B-194F-B9FF-4C2907BA1504}" destId="{E8298A37-CCAA-5D43-B794-02AA8F3632D8}" srcOrd="1" destOrd="0" presId="urn:microsoft.com/office/officeart/2005/8/layout/radial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F58A0C-FDA4-9F45-A095-AE615248C2F5}">
      <dsp:nvSpPr>
        <dsp:cNvPr id="0" name=""/>
        <dsp:cNvSpPr/>
      </dsp:nvSpPr>
      <dsp:spPr>
        <a:xfrm>
          <a:off x="3558" y="1438464"/>
          <a:ext cx="1734207" cy="1101221"/>
        </a:xfrm>
        <a:prstGeom prst="roundRect">
          <a:avLst>
            <a:gd name="adj" fmla="val 10000"/>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5D4167E-F762-8E42-A17E-306B0411CAD1}">
      <dsp:nvSpPr>
        <dsp:cNvPr id="0" name=""/>
        <dsp:cNvSpPr/>
      </dsp:nvSpPr>
      <dsp:spPr>
        <a:xfrm>
          <a:off x="196248" y="1621519"/>
          <a:ext cx="1734207" cy="1101221"/>
        </a:xfrm>
        <a:prstGeom prst="roundRect">
          <a:avLst>
            <a:gd name="adj" fmla="val 10000"/>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Project Overview</a:t>
          </a:r>
        </a:p>
      </dsp:txBody>
      <dsp:txXfrm>
        <a:off x="228502" y="1653773"/>
        <a:ext cx="1669699" cy="1036713"/>
      </dsp:txXfrm>
    </dsp:sp>
    <dsp:sp modelId="{280DBABE-EE57-AF45-A28F-282FB4379FC4}">
      <dsp:nvSpPr>
        <dsp:cNvPr id="0" name=""/>
        <dsp:cNvSpPr/>
      </dsp:nvSpPr>
      <dsp:spPr>
        <a:xfrm>
          <a:off x="2067390" y="1460763"/>
          <a:ext cx="1734207" cy="1101221"/>
        </a:xfrm>
        <a:prstGeom prst="roundRect">
          <a:avLst>
            <a:gd name="adj" fmla="val 10000"/>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15A8670-C9BA-F340-B8FF-BF0B59AEAFBF}">
      <dsp:nvSpPr>
        <dsp:cNvPr id="0" name=""/>
        <dsp:cNvSpPr/>
      </dsp:nvSpPr>
      <dsp:spPr>
        <a:xfrm>
          <a:off x="2260080" y="1643819"/>
          <a:ext cx="1734207" cy="1101221"/>
        </a:xfrm>
        <a:prstGeom prst="roundRect">
          <a:avLst>
            <a:gd name="adj" fmla="val 10000"/>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Data  Collection &amp; Cleanup</a:t>
          </a:r>
        </a:p>
      </dsp:txBody>
      <dsp:txXfrm>
        <a:off x="2292334" y="1676073"/>
        <a:ext cx="1669699" cy="1036713"/>
      </dsp:txXfrm>
    </dsp:sp>
    <dsp:sp modelId="{D5AC6536-DE5B-4040-93C0-280A8797FCB9}">
      <dsp:nvSpPr>
        <dsp:cNvPr id="0" name=""/>
        <dsp:cNvSpPr/>
      </dsp:nvSpPr>
      <dsp:spPr>
        <a:xfrm>
          <a:off x="4242732" y="1438464"/>
          <a:ext cx="1734207" cy="1101221"/>
        </a:xfrm>
        <a:prstGeom prst="roundRect">
          <a:avLst>
            <a:gd name="adj" fmla="val 10000"/>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4305601-8477-F647-96B9-EBC6352B97F9}">
      <dsp:nvSpPr>
        <dsp:cNvPr id="0" name=""/>
        <dsp:cNvSpPr/>
      </dsp:nvSpPr>
      <dsp:spPr>
        <a:xfrm>
          <a:off x="4435421" y="1621519"/>
          <a:ext cx="1734207" cy="1101221"/>
        </a:xfrm>
        <a:prstGeom prst="roundRect">
          <a:avLst>
            <a:gd name="adj" fmla="val 10000"/>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Approach</a:t>
          </a:r>
        </a:p>
      </dsp:txBody>
      <dsp:txXfrm>
        <a:off x="4467675" y="1653773"/>
        <a:ext cx="1669699" cy="1036713"/>
      </dsp:txXfrm>
    </dsp:sp>
    <dsp:sp modelId="{B5BB6F84-DC92-1E4B-8B92-83A36B071E15}">
      <dsp:nvSpPr>
        <dsp:cNvPr id="0" name=""/>
        <dsp:cNvSpPr/>
      </dsp:nvSpPr>
      <dsp:spPr>
        <a:xfrm>
          <a:off x="6362318" y="1438464"/>
          <a:ext cx="1734207" cy="1101221"/>
        </a:xfrm>
        <a:prstGeom prst="roundRect">
          <a:avLst>
            <a:gd name="adj" fmla="val 10000"/>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509055A-BDC1-5040-A753-3EC5B6CEEB2E}">
      <dsp:nvSpPr>
        <dsp:cNvPr id="0" name=""/>
        <dsp:cNvSpPr/>
      </dsp:nvSpPr>
      <dsp:spPr>
        <a:xfrm>
          <a:off x="6555008" y="1621519"/>
          <a:ext cx="1734207" cy="1101221"/>
        </a:xfrm>
        <a:prstGeom prst="roundRect">
          <a:avLst>
            <a:gd name="adj" fmla="val 10000"/>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Questions &amp; Challenges</a:t>
          </a:r>
        </a:p>
      </dsp:txBody>
      <dsp:txXfrm>
        <a:off x="6587262" y="1653773"/>
        <a:ext cx="1669699" cy="1036713"/>
      </dsp:txXfrm>
    </dsp:sp>
    <dsp:sp modelId="{D694FE09-B3FD-EC41-83BD-59CDAE6B3493}">
      <dsp:nvSpPr>
        <dsp:cNvPr id="0" name=""/>
        <dsp:cNvSpPr/>
      </dsp:nvSpPr>
      <dsp:spPr>
        <a:xfrm>
          <a:off x="8481905" y="1438464"/>
          <a:ext cx="1734207" cy="1101221"/>
        </a:xfrm>
        <a:prstGeom prst="roundRect">
          <a:avLst>
            <a:gd name="adj" fmla="val 10000"/>
          </a:avLst>
        </a:prstGeom>
        <a:solidFill>
          <a:schemeClr val="lt1">
            <a:hueOff val="0"/>
            <a:satOff val="0"/>
            <a:lumOff val="0"/>
            <a:alphaOff val="0"/>
          </a:schemeClr>
        </a:solidFill>
        <a:ln w="10795" cap="flat"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FCAD1431-A616-7943-95F4-3644543CFA8C}">
      <dsp:nvSpPr>
        <dsp:cNvPr id="0" name=""/>
        <dsp:cNvSpPr/>
      </dsp:nvSpPr>
      <dsp:spPr>
        <a:xfrm>
          <a:off x="8674594" y="1621519"/>
          <a:ext cx="1734207" cy="1101221"/>
        </a:xfrm>
        <a:prstGeom prst="roundRect">
          <a:avLst>
            <a:gd name="adj" fmla="val 10000"/>
          </a:avLst>
        </a:prstGeom>
        <a:solidFill>
          <a:schemeClr val="accent2">
            <a:alpha val="90000"/>
            <a:tint val="40000"/>
            <a:hueOff val="0"/>
            <a:satOff val="0"/>
            <a:lumOff val="0"/>
            <a:alphaOff val="0"/>
          </a:schemeClr>
        </a:solidFill>
        <a:ln w="10795"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kern="1200" dirty="0"/>
            <a:t>Results &amp; Conclusions</a:t>
          </a:r>
        </a:p>
      </dsp:txBody>
      <dsp:txXfrm>
        <a:off x="8706848" y="1653773"/>
        <a:ext cx="1669699" cy="103671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4126A8-6778-1F4E-8E17-EA5C04BD420B}">
      <dsp:nvSpPr>
        <dsp:cNvPr id="0" name=""/>
        <dsp:cNvSpPr/>
      </dsp:nvSpPr>
      <dsp:spPr>
        <a:xfrm>
          <a:off x="1819614" y="589249"/>
          <a:ext cx="387934" cy="91440"/>
        </a:xfrm>
        <a:custGeom>
          <a:avLst/>
          <a:gdLst/>
          <a:ahLst/>
          <a:cxnLst/>
          <a:rect l="0" t="0" r="0" b="0"/>
          <a:pathLst>
            <a:path>
              <a:moveTo>
                <a:pt x="0" y="45720"/>
              </a:moveTo>
              <a:lnTo>
                <a:pt x="3879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003117" y="632876"/>
        <a:ext cx="20926" cy="4185"/>
      </dsp:txXfrm>
    </dsp:sp>
    <dsp:sp modelId="{9B649162-9E3D-E845-88AD-CA2E95E70A61}">
      <dsp:nvSpPr>
        <dsp:cNvPr id="0" name=""/>
        <dsp:cNvSpPr/>
      </dsp:nvSpPr>
      <dsp:spPr>
        <a:xfrm>
          <a:off x="1698" y="89054"/>
          <a:ext cx="1819715" cy="1091829"/>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9168" tIns="93597" rIns="89168" bIns="93597" numCol="1" spcCol="1270" anchor="ctr" anchorCtr="0">
          <a:noAutofit/>
        </a:bodyPr>
        <a:lstStyle/>
        <a:p>
          <a:pPr marL="0" lvl="0" indent="0" algn="ctr" defTabSz="711200">
            <a:lnSpc>
              <a:spcPct val="90000"/>
            </a:lnSpc>
            <a:spcBef>
              <a:spcPct val="0"/>
            </a:spcBef>
            <a:spcAft>
              <a:spcPct val="35000"/>
            </a:spcAft>
            <a:buNone/>
          </a:pPr>
          <a:r>
            <a:rPr lang="en-US" sz="1600" kern="1200" dirty="0"/>
            <a:t>Eliminated Columns (75) Down to 30 Total</a:t>
          </a:r>
        </a:p>
      </dsp:txBody>
      <dsp:txXfrm>
        <a:off x="1698" y="89054"/>
        <a:ext cx="1819715" cy="1091829"/>
      </dsp:txXfrm>
    </dsp:sp>
    <dsp:sp modelId="{94021843-761D-A940-BBD6-8B5394B64F68}">
      <dsp:nvSpPr>
        <dsp:cNvPr id="0" name=""/>
        <dsp:cNvSpPr/>
      </dsp:nvSpPr>
      <dsp:spPr>
        <a:xfrm>
          <a:off x="4057863" y="589249"/>
          <a:ext cx="387934" cy="91440"/>
        </a:xfrm>
        <a:custGeom>
          <a:avLst/>
          <a:gdLst/>
          <a:ahLst/>
          <a:cxnLst/>
          <a:rect l="0" t="0" r="0" b="0"/>
          <a:pathLst>
            <a:path>
              <a:moveTo>
                <a:pt x="0" y="45720"/>
              </a:moveTo>
              <a:lnTo>
                <a:pt x="3879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41367" y="632876"/>
        <a:ext cx="20926" cy="4185"/>
      </dsp:txXfrm>
    </dsp:sp>
    <dsp:sp modelId="{79BC5A3A-FA02-7549-BABA-D48419C8C2E7}">
      <dsp:nvSpPr>
        <dsp:cNvPr id="0" name=""/>
        <dsp:cNvSpPr/>
      </dsp:nvSpPr>
      <dsp:spPr>
        <a:xfrm>
          <a:off x="2239948" y="89054"/>
          <a:ext cx="1819715" cy="1091829"/>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9168" tIns="93597" rIns="89168" bIns="93597" numCol="1" spcCol="1270" anchor="ctr" anchorCtr="0">
          <a:noAutofit/>
        </a:bodyPr>
        <a:lstStyle/>
        <a:p>
          <a:pPr marL="0" lvl="0" indent="0" algn="ctr" defTabSz="711200">
            <a:lnSpc>
              <a:spcPct val="90000"/>
            </a:lnSpc>
            <a:spcBef>
              <a:spcPct val="0"/>
            </a:spcBef>
            <a:spcAft>
              <a:spcPct val="35000"/>
            </a:spcAft>
            <a:buNone/>
          </a:pPr>
          <a:r>
            <a:rPr lang="en-US" sz="1600" kern="1200" dirty="0"/>
            <a:t>Filled NA Data &amp; Replace Null       With -1</a:t>
          </a:r>
        </a:p>
      </dsp:txBody>
      <dsp:txXfrm>
        <a:off x="2239948" y="89054"/>
        <a:ext cx="1819715" cy="1091829"/>
      </dsp:txXfrm>
    </dsp:sp>
    <dsp:sp modelId="{CB2D7056-3918-714A-8A68-69A2C70159B7}">
      <dsp:nvSpPr>
        <dsp:cNvPr id="0" name=""/>
        <dsp:cNvSpPr/>
      </dsp:nvSpPr>
      <dsp:spPr>
        <a:xfrm>
          <a:off x="6296113" y="589249"/>
          <a:ext cx="387934" cy="91440"/>
        </a:xfrm>
        <a:custGeom>
          <a:avLst/>
          <a:gdLst/>
          <a:ahLst/>
          <a:cxnLst/>
          <a:rect l="0" t="0" r="0" b="0"/>
          <a:pathLst>
            <a:path>
              <a:moveTo>
                <a:pt x="0" y="45720"/>
              </a:moveTo>
              <a:lnTo>
                <a:pt x="3879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479617" y="632876"/>
        <a:ext cx="20926" cy="4185"/>
      </dsp:txXfrm>
    </dsp:sp>
    <dsp:sp modelId="{7A7B2BE9-E85A-3544-A566-9C50935D0FC6}">
      <dsp:nvSpPr>
        <dsp:cNvPr id="0" name=""/>
        <dsp:cNvSpPr/>
      </dsp:nvSpPr>
      <dsp:spPr>
        <a:xfrm>
          <a:off x="4478198" y="89054"/>
          <a:ext cx="1819715" cy="1091829"/>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9168" tIns="93597" rIns="89168" bIns="93597" numCol="1" spcCol="1270" anchor="ctr" anchorCtr="0">
          <a:noAutofit/>
        </a:bodyPr>
        <a:lstStyle/>
        <a:p>
          <a:pPr marL="0" lvl="0" indent="0" algn="ctr" defTabSz="711200">
            <a:lnSpc>
              <a:spcPct val="90000"/>
            </a:lnSpc>
            <a:spcBef>
              <a:spcPct val="0"/>
            </a:spcBef>
            <a:spcAft>
              <a:spcPct val="35000"/>
            </a:spcAft>
            <a:buNone/>
          </a:pPr>
          <a:r>
            <a:rPr lang="en-US" sz="1600" kern="1200" dirty="0"/>
            <a:t>Cleaned Price Column and Standardized as Float</a:t>
          </a:r>
        </a:p>
      </dsp:txBody>
      <dsp:txXfrm>
        <a:off x="4478198" y="89054"/>
        <a:ext cx="1819715" cy="1091829"/>
      </dsp:txXfrm>
    </dsp:sp>
    <dsp:sp modelId="{DAEF5717-82A3-0C4F-BCCE-EE0F3277D5E0}">
      <dsp:nvSpPr>
        <dsp:cNvPr id="0" name=""/>
        <dsp:cNvSpPr/>
      </dsp:nvSpPr>
      <dsp:spPr>
        <a:xfrm>
          <a:off x="911556" y="1179083"/>
          <a:ext cx="6714749" cy="387934"/>
        </a:xfrm>
        <a:custGeom>
          <a:avLst/>
          <a:gdLst/>
          <a:ahLst/>
          <a:cxnLst/>
          <a:rect l="0" t="0" r="0" b="0"/>
          <a:pathLst>
            <a:path>
              <a:moveTo>
                <a:pt x="6714749" y="0"/>
              </a:moveTo>
              <a:lnTo>
                <a:pt x="6714749" y="211067"/>
              </a:lnTo>
              <a:lnTo>
                <a:pt x="0" y="211067"/>
              </a:lnTo>
              <a:lnTo>
                <a:pt x="0" y="387934"/>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100736" y="1370958"/>
        <a:ext cx="336389" cy="4185"/>
      </dsp:txXfrm>
    </dsp:sp>
    <dsp:sp modelId="{E306FB31-7FA9-154D-98DE-BB6EF5F55D6A}">
      <dsp:nvSpPr>
        <dsp:cNvPr id="0" name=""/>
        <dsp:cNvSpPr/>
      </dsp:nvSpPr>
      <dsp:spPr>
        <a:xfrm>
          <a:off x="6716447" y="89054"/>
          <a:ext cx="1819715" cy="1091829"/>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9168" tIns="93597" rIns="89168" bIns="93597" numCol="1" spcCol="1270" anchor="ctr" anchorCtr="0">
          <a:noAutofit/>
        </a:bodyPr>
        <a:lstStyle/>
        <a:p>
          <a:pPr marL="0" lvl="0" indent="0" algn="ctr" defTabSz="711200">
            <a:lnSpc>
              <a:spcPct val="90000"/>
            </a:lnSpc>
            <a:spcBef>
              <a:spcPct val="0"/>
            </a:spcBef>
            <a:spcAft>
              <a:spcPct val="35000"/>
            </a:spcAft>
            <a:buNone/>
          </a:pPr>
          <a:r>
            <a:rPr lang="en-US" sz="1600" kern="1200" dirty="0"/>
            <a:t>Converted Bathroom to Number</a:t>
          </a:r>
        </a:p>
      </dsp:txBody>
      <dsp:txXfrm>
        <a:off x="6716447" y="89054"/>
        <a:ext cx="1819715" cy="1091829"/>
      </dsp:txXfrm>
    </dsp:sp>
    <dsp:sp modelId="{EEFFF57E-3059-184A-8CFE-986E0486D298}">
      <dsp:nvSpPr>
        <dsp:cNvPr id="0" name=""/>
        <dsp:cNvSpPr/>
      </dsp:nvSpPr>
      <dsp:spPr>
        <a:xfrm>
          <a:off x="1819614" y="2099612"/>
          <a:ext cx="387934" cy="91440"/>
        </a:xfrm>
        <a:custGeom>
          <a:avLst/>
          <a:gdLst/>
          <a:ahLst/>
          <a:cxnLst/>
          <a:rect l="0" t="0" r="0" b="0"/>
          <a:pathLst>
            <a:path>
              <a:moveTo>
                <a:pt x="0" y="45720"/>
              </a:moveTo>
              <a:lnTo>
                <a:pt x="3879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003117" y="2143240"/>
        <a:ext cx="20926" cy="4185"/>
      </dsp:txXfrm>
    </dsp:sp>
    <dsp:sp modelId="{EF3227C1-306A-A14D-9CF1-B27B586488FD}">
      <dsp:nvSpPr>
        <dsp:cNvPr id="0" name=""/>
        <dsp:cNvSpPr/>
      </dsp:nvSpPr>
      <dsp:spPr>
        <a:xfrm>
          <a:off x="1698" y="1599418"/>
          <a:ext cx="1819715" cy="1091829"/>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9168" tIns="93597" rIns="89168" bIns="93597" numCol="1" spcCol="1270" anchor="ctr" anchorCtr="0">
          <a:noAutofit/>
        </a:bodyPr>
        <a:lstStyle/>
        <a:p>
          <a:pPr marL="0" lvl="0" indent="0" algn="ctr" defTabSz="711200">
            <a:lnSpc>
              <a:spcPct val="90000"/>
            </a:lnSpc>
            <a:spcBef>
              <a:spcPct val="0"/>
            </a:spcBef>
            <a:spcAft>
              <a:spcPct val="35000"/>
            </a:spcAft>
            <a:buNone/>
          </a:pPr>
          <a:r>
            <a:rPr lang="en-US" sz="1600" kern="1200" dirty="0"/>
            <a:t>Removed Outliers (over $2,000)</a:t>
          </a:r>
        </a:p>
      </dsp:txBody>
      <dsp:txXfrm>
        <a:off x="1698" y="1599418"/>
        <a:ext cx="1819715" cy="1091829"/>
      </dsp:txXfrm>
    </dsp:sp>
    <dsp:sp modelId="{6C969890-6605-C743-A109-1ABF11A110C6}">
      <dsp:nvSpPr>
        <dsp:cNvPr id="0" name=""/>
        <dsp:cNvSpPr/>
      </dsp:nvSpPr>
      <dsp:spPr>
        <a:xfrm>
          <a:off x="4057863" y="2099612"/>
          <a:ext cx="387934" cy="91440"/>
        </a:xfrm>
        <a:custGeom>
          <a:avLst/>
          <a:gdLst/>
          <a:ahLst/>
          <a:cxnLst/>
          <a:rect l="0" t="0" r="0" b="0"/>
          <a:pathLst>
            <a:path>
              <a:moveTo>
                <a:pt x="0" y="45720"/>
              </a:moveTo>
              <a:lnTo>
                <a:pt x="3879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4241367" y="2143240"/>
        <a:ext cx="20926" cy="4185"/>
      </dsp:txXfrm>
    </dsp:sp>
    <dsp:sp modelId="{1418E640-C226-7B45-9511-DD43EBE77D5A}">
      <dsp:nvSpPr>
        <dsp:cNvPr id="0" name=""/>
        <dsp:cNvSpPr/>
      </dsp:nvSpPr>
      <dsp:spPr>
        <a:xfrm>
          <a:off x="2239948" y="1599418"/>
          <a:ext cx="1819715" cy="1091829"/>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9168" tIns="93597" rIns="89168" bIns="93597" numCol="1" spcCol="1270" anchor="ctr" anchorCtr="0">
          <a:noAutofit/>
        </a:bodyPr>
        <a:lstStyle/>
        <a:p>
          <a:pPr marL="0" lvl="0" indent="0" algn="ctr" defTabSz="711200">
            <a:lnSpc>
              <a:spcPct val="90000"/>
            </a:lnSpc>
            <a:spcBef>
              <a:spcPct val="0"/>
            </a:spcBef>
            <a:spcAft>
              <a:spcPct val="35000"/>
            </a:spcAft>
            <a:buNone/>
          </a:pPr>
          <a:r>
            <a:rPr lang="en-US" sz="1600" kern="1200" dirty="0"/>
            <a:t>Converted Dates to Datetime</a:t>
          </a:r>
        </a:p>
      </dsp:txBody>
      <dsp:txXfrm>
        <a:off x="2239948" y="1599418"/>
        <a:ext cx="1819715" cy="1091829"/>
      </dsp:txXfrm>
    </dsp:sp>
    <dsp:sp modelId="{841FEEE0-A718-7B4A-9978-B00BD86DDCCF}">
      <dsp:nvSpPr>
        <dsp:cNvPr id="0" name=""/>
        <dsp:cNvSpPr/>
      </dsp:nvSpPr>
      <dsp:spPr>
        <a:xfrm>
          <a:off x="6296113" y="2099612"/>
          <a:ext cx="387934" cy="91440"/>
        </a:xfrm>
        <a:custGeom>
          <a:avLst/>
          <a:gdLst/>
          <a:ahLst/>
          <a:cxnLst/>
          <a:rect l="0" t="0" r="0" b="0"/>
          <a:pathLst>
            <a:path>
              <a:moveTo>
                <a:pt x="0" y="45720"/>
              </a:moveTo>
              <a:lnTo>
                <a:pt x="3879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6479617" y="2143240"/>
        <a:ext cx="20926" cy="4185"/>
      </dsp:txXfrm>
    </dsp:sp>
    <dsp:sp modelId="{6B1C5811-A9C1-0045-B9DB-0DDDE9590D6F}">
      <dsp:nvSpPr>
        <dsp:cNvPr id="0" name=""/>
        <dsp:cNvSpPr/>
      </dsp:nvSpPr>
      <dsp:spPr>
        <a:xfrm>
          <a:off x="4478198" y="1599418"/>
          <a:ext cx="1819715" cy="1091829"/>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9168" tIns="93597" rIns="89168" bIns="93597" numCol="1" spcCol="1270" anchor="ctr" anchorCtr="0">
          <a:noAutofit/>
        </a:bodyPr>
        <a:lstStyle/>
        <a:p>
          <a:pPr marL="0" lvl="0" indent="0" algn="ctr" defTabSz="711200">
            <a:lnSpc>
              <a:spcPct val="90000"/>
            </a:lnSpc>
            <a:spcBef>
              <a:spcPct val="0"/>
            </a:spcBef>
            <a:spcAft>
              <a:spcPct val="35000"/>
            </a:spcAft>
            <a:buNone/>
          </a:pPr>
          <a:r>
            <a:rPr lang="en-US" sz="1600" kern="1200" dirty="0"/>
            <a:t>Pulled in Airbnb Reviews Data</a:t>
          </a:r>
        </a:p>
      </dsp:txBody>
      <dsp:txXfrm>
        <a:off x="4478198" y="1599418"/>
        <a:ext cx="1819715" cy="1091829"/>
      </dsp:txXfrm>
    </dsp:sp>
    <dsp:sp modelId="{7C25468A-6879-C14B-91FC-7C576EED5B70}">
      <dsp:nvSpPr>
        <dsp:cNvPr id="0" name=""/>
        <dsp:cNvSpPr/>
      </dsp:nvSpPr>
      <dsp:spPr>
        <a:xfrm>
          <a:off x="6716447" y="1599418"/>
          <a:ext cx="1819715" cy="1091829"/>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89168" tIns="93597" rIns="89168" bIns="93597" numCol="1" spcCol="1270" anchor="ctr" anchorCtr="0">
          <a:noAutofit/>
        </a:bodyPr>
        <a:lstStyle/>
        <a:p>
          <a:pPr marL="0" lvl="0" indent="0" algn="ctr" defTabSz="711200">
            <a:lnSpc>
              <a:spcPct val="90000"/>
            </a:lnSpc>
            <a:spcBef>
              <a:spcPct val="0"/>
            </a:spcBef>
            <a:spcAft>
              <a:spcPct val="35000"/>
            </a:spcAft>
            <a:buNone/>
          </a:pPr>
          <a:r>
            <a:rPr lang="en-US" sz="1600" kern="1200" dirty="0"/>
            <a:t>Calculated how often ”Starbucks” was mentioned in review</a:t>
          </a:r>
        </a:p>
      </dsp:txBody>
      <dsp:txXfrm>
        <a:off x="6716447" y="1599418"/>
        <a:ext cx="1819715" cy="109182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D4126A8-6778-1F4E-8E17-EA5C04BD420B}">
      <dsp:nvSpPr>
        <dsp:cNvPr id="0" name=""/>
        <dsp:cNvSpPr/>
      </dsp:nvSpPr>
      <dsp:spPr>
        <a:xfrm>
          <a:off x="2660180" y="538366"/>
          <a:ext cx="416134" cy="91440"/>
        </a:xfrm>
        <a:custGeom>
          <a:avLst/>
          <a:gdLst/>
          <a:ahLst/>
          <a:cxnLst/>
          <a:rect l="0" t="0" r="0" b="0"/>
          <a:pathLst>
            <a:path>
              <a:moveTo>
                <a:pt x="0" y="45720"/>
              </a:moveTo>
              <a:lnTo>
                <a:pt x="4161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57079" y="581853"/>
        <a:ext cx="22336" cy="4467"/>
      </dsp:txXfrm>
    </dsp:sp>
    <dsp:sp modelId="{9B649162-9E3D-E845-88AD-CA2E95E70A61}">
      <dsp:nvSpPr>
        <dsp:cNvPr id="0" name=""/>
        <dsp:cNvSpPr/>
      </dsp:nvSpPr>
      <dsp:spPr>
        <a:xfrm>
          <a:off x="719656" y="1389"/>
          <a:ext cx="1942324" cy="1165394"/>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176" tIns="99903" rIns="95176" bIns="99903" numCol="1" spcCol="1270" anchor="ctr" anchorCtr="0">
          <a:noAutofit/>
        </a:bodyPr>
        <a:lstStyle/>
        <a:p>
          <a:pPr marL="0" lvl="0" indent="0" algn="ctr" defTabSz="755650">
            <a:lnSpc>
              <a:spcPct val="90000"/>
            </a:lnSpc>
            <a:spcBef>
              <a:spcPct val="0"/>
            </a:spcBef>
            <a:spcAft>
              <a:spcPct val="35000"/>
            </a:spcAft>
            <a:buNone/>
          </a:pPr>
          <a:r>
            <a:rPr lang="en-US" sz="1700" kern="1200" dirty="0"/>
            <a:t>Selected Columns to Keep</a:t>
          </a:r>
        </a:p>
      </dsp:txBody>
      <dsp:txXfrm>
        <a:off x="719656" y="1389"/>
        <a:ext cx="1942324" cy="1165394"/>
      </dsp:txXfrm>
    </dsp:sp>
    <dsp:sp modelId="{94021843-761D-A940-BBD6-8B5394B64F68}">
      <dsp:nvSpPr>
        <dsp:cNvPr id="0" name=""/>
        <dsp:cNvSpPr/>
      </dsp:nvSpPr>
      <dsp:spPr>
        <a:xfrm>
          <a:off x="5049240" y="538366"/>
          <a:ext cx="416134" cy="91440"/>
        </a:xfrm>
        <a:custGeom>
          <a:avLst/>
          <a:gdLst/>
          <a:ahLst/>
          <a:cxnLst/>
          <a:rect l="0" t="0" r="0" b="0"/>
          <a:pathLst>
            <a:path>
              <a:moveTo>
                <a:pt x="0" y="45720"/>
              </a:moveTo>
              <a:lnTo>
                <a:pt x="4161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46139" y="581853"/>
        <a:ext cx="22336" cy="4467"/>
      </dsp:txXfrm>
    </dsp:sp>
    <dsp:sp modelId="{79BC5A3A-FA02-7549-BABA-D48419C8C2E7}">
      <dsp:nvSpPr>
        <dsp:cNvPr id="0" name=""/>
        <dsp:cNvSpPr/>
      </dsp:nvSpPr>
      <dsp:spPr>
        <a:xfrm>
          <a:off x="3108715" y="1389"/>
          <a:ext cx="1942324" cy="1165394"/>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176" tIns="99903" rIns="95176" bIns="99903" numCol="1" spcCol="1270" anchor="ctr" anchorCtr="0">
          <a:noAutofit/>
        </a:bodyPr>
        <a:lstStyle/>
        <a:p>
          <a:pPr marL="0" lvl="0" indent="0" algn="ctr" defTabSz="755650">
            <a:lnSpc>
              <a:spcPct val="90000"/>
            </a:lnSpc>
            <a:spcBef>
              <a:spcPct val="0"/>
            </a:spcBef>
            <a:spcAft>
              <a:spcPct val="35000"/>
            </a:spcAft>
            <a:buNone/>
          </a:pPr>
          <a:r>
            <a:rPr lang="en-US" sz="1700" kern="1200" dirty="0"/>
            <a:t>Filter for Location</a:t>
          </a:r>
        </a:p>
      </dsp:txBody>
      <dsp:txXfrm>
        <a:off x="3108715" y="1389"/>
        <a:ext cx="1942324" cy="1165394"/>
      </dsp:txXfrm>
    </dsp:sp>
    <dsp:sp modelId="{CB2D7056-3918-714A-8A68-69A2C70159B7}">
      <dsp:nvSpPr>
        <dsp:cNvPr id="0" name=""/>
        <dsp:cNvSpPr/>
      </dsp:nvSpPr>
      <dsp:spPr>
        <a:xfrm>
          <a:off x="1690818" y="1164984"/>
          <a:ext cx="4778118" cy="416134"/>
        </a:xfrm>
        <a:custGeom>
          <a:avLst/>
          <a:gdLst/>
          <a:ahLst/>
          <a:cxnLst/>
          <a:rect l="0" t="0" r="0" b="0"/>
          <a:pathLst>
            <a:path>
              <a:moveTo>
                <a:pt x="4778118" y="0"/>
              </a:moveTo>
              <a:lnTo>
                <a:pt x="4778118" y="225167"/>
              </a:lnTo>
              <a:lnTo>
                <a:pt x="0" y="225167"/>
              </a:lnTo>
              <a:lnTo>
                <a:pt x="0" y="416134"/>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959904" y="1370817"/>
        <a:ext cx="239947" cy="4467"/>
      </dsp:txXfrm>
    </dsp:sp>
    <dsp:sp modelId="{7A7B2BE9-E85A-3544-A566-9C50935D0FC6}">
      <dsp:nvSpPr>
        <dsp:cNvPr id="0" name=""/>
        <dsp:cNvSpPr/>
      </dsp:nvSpPr>
      <dsp:spPr>
        <a:xfrm>
          <a:off x="5497775" y="1389"/>
          <a:ext cx="1942324" cy="1165394"/>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176" tIns="99903" rIns="95176" bIns="99903" numCol="1" spcCol="1270" anchor="ctr" anchorCtr="0">
          <a:noAutofit/>
        </a:bodyPr>
        <a:lstStyle/>
        <a:p>
          <a:pPr marL="0" lvl="0" indent="0" algn="ctr" defTabSz="755650">
            <a:lnSpc>
              <a:spcPct val="90000"/>
            </a:lnSpc>
            <a:spcBef>
              <a:spcPct val="0"/>
            </a:spcBef>
            <a:spcAft>
              <a:spcPct val="35000"/>
            </a:spcAft>
            <a:buNone/>
          </a:pPr>
          <a:r>
            <a:rPr lang="en-US" sz="1700" kern="1200" dirty="0"/>
            <a:t>Postal Code Standardized to Five Digits</a:t>
          </a:r>
        </a:p>
      </dsp:txBody>
      <dsp:txXfrm>
        <a:off x="5497775" y="1389"/>
        <a:ext cx="1942324" cy="1165394"/>
      </dsp:txXfrm>
    </dsp:sp>
    <dsp:sp modelId="{DAEF5717-82A3-0C4F-BCCE-EE0F3277D5E0}">
      <dsp:nvSpPr>
        <dsp:cNvPr id="0" name=""/>
        <dsp:cNvSpPr/>
      </dsp:nvSpPr>
      <dsp:spPr>
        <a:xfrm>
          <a:off x="2660180" y="2150496"/>
          <a:ext cx="416134" cy="91440"/>
        </a:xfrm>
        <a:custGeom>
          <a:avLst/>
          <a:gdLst/>
          <a:ahLst/>
          <a:cxnLst/>
          <a:rect l="0" t="0" r="0" b="0"/>
          <a:pathLst>
            <a:path>
              <a:moveTo>
                <a:pt x="0" y="45720"/>
              </a:moveTo>
              <a:lnTo>
                <a:pt x="416134" y="45720"/>
              </a:lnTo>
            </a:path>
          </a:pathLst>
        </a:custGeom>
        <a:noFill/>
        <a:ln w="9525" cap="flat" cmpd="sng" algn="ctr">
          <a:solidFill>
            <a:schemeClr val="accent1">
              <a:hueOff val="0"/>
              <a:satOff val="0"/>
              <a:lumOff val="0"/>
              <a:alphaOff val="0"/>
            </a:schemeClr>
          </a:solidFill>
          <a:prstDash val="solid"/>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857079" y="2193982"/>
        <a:ext cx="22336" cy="4467"/>
      </dsp:txXfrm>
    </dsp:sp>
    <dsp:sp modelId="{E306FB31-7FA9-154D-98DE-BB6EF5F55D6A}">
      <dsp:nvSpPr>
        <dsp:cNvPr id="0" name=""/>
        <dsp:cNvSpPr/>
      </dsp:nvSpPr>
      <dsp:spPr>
        <a:xfrm>
          <a:off x="719656" y="1613518"/>
          <a:ext cx="1942324" cy="1165394"/>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176" tIns="99903" rIns="95176" bIns="99903" numCol="1" spcCol="1270" anchor="ctr" anchorCtr="0">
          <a:noAutofit/>
        </a:bodyPr>
        <a:lstStyle/>
        <a:p>
          <a:pPr marL="0" lvl="0" indent="0" algn="ctr" defTabSz="755650">
            <a:lnSpc>
              <a:spcPct val="90000"/>
            </a:lnSpc>
            <a:spcBef>
              <a:spcPct val="0"/>
            </a:spcBef>
            <a:spcAft>
              <a:spcPct val="35000"/>
            </a:spcAft>
            <a:buNone/>
          </a:pPr>
          <a:r>
            <a:rPr lang="en-US" sz="1700" kern="1200" dirty="0"/>
            <a:t>Found Average Latitude and Longitude</a:t>
          </a:r>
        </a:p>
      </dsp:txBody>
      <dsp:txXfrm>
        <a:off x="719656" y="1613518"/>
        <a:ext cx="1942324" cy="1165394"/>
      </dsp:txXfrm>
    </dsp:sp>
    <dsp:sp modelId="{EF3227C1-306A-A14D-9CF1-B27B586488FD}">
      <dsp:nvSpPr>
        <dsp:cNvPr id="0" name=""/>
        <dsp:cNvSpPr/>
      </dsp:nvSpPr>
      <dsp:spPr>
        <a:xfrm>
          <a:off x="3108715" y="1613518"/>
          <a:ext cx="1942324" cy="1165394"/>
        </a:xfrm>
        <a:prstGeom prst="rect">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5176" tIns="99903" rIns="95176" bIns="99903" numCol="1" spcCol="1270" anchor="ctr" anchorCtr="0">
          <a:noAutofit/>
        </a:bodyPr>
        <a:lstStyle/>
        <a:p>
          <a:pPr marL="0" lvl="0" indent="0" algn="ctr" defTabSz="755650">
            <a:lnSpc>
              <a:spcPct val="90000"/>
            </a:lnSpc>
            <a:spcBef>
              <a:spcPct val="0"/>
            </a:spcBef>
            <a:spcAft>
              <a:spcPct val="35000"/>
            </a:spcAft>
            <a:buNone/>
          </a:pPr>
          <a:r>
            <a:rPr lang="en-US" sz="1700" kern="1200" dirty="0"/>
            <a:t>Calculated within 25 Mile Radius  of all Starbucks Locations</a:t>
          </a:r>
        </a:p>
      </dsp:txBody>
      <dsp:txXfrm>
        <a:off x="3108715" y="1613518"/>
        <a:ext cx="1942324" cy="1165394"/>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33548-62DF-5745-84FD-E62B1FEAD3E4}">
      <dsp:nvSpPr>
        <dsp:cNvPr id="0" name=""/>
        <dsp:cNvSpPr/>
      </dsp:nvSpPr>
      <dsp:spPr>
        <a:xfrm rot="2563396">
          <a:off x="4213193" y="4821188"/>
          <a:ext cx="1033220" cy="48691"/>
        </a:xfrm>
        <a:custGeom>
          <a:avLst/>
          <a:gdLst/>
          <a:ahLst/>
          <a:cxnLst/>
          <a:rect l="0" t="0" r="0" b="0"/>
          <a:pathLst>
            <a:path>
              <a:moveTo>
                <a:pt x="0" y="24345"/>
              </a:moveTo>
              <a:lnTo>
                <a:pt x="1033220"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A15FB77-6D50-7C4B-9CDA-FD724EDD0156}">
      <dsp:nvSpPr>
        <dsp:cNvPr id="0" name=""/>
        <dsp:cNvSpPr/>
      </dsp:nvSpPr>
      <dsp:spPr>
        <a:xfrm>
          <a:off x="4350281" y="3404654"/>
          <a:ext cx="1149835" cy="48691"/>
        </a:xfrm>
        <a:custGeom>
          <a:avLst/>
          <a:gdLst/>
          <a:ahLst/>
          <a:cxnLst/>
          <a:rect l="0" t="0" r="0" b="0"/>
          <a:pathLst>
            <a:path>
              <a:moveTo>
                <a:pt x="0" y="24345"/>
              </a:moveTo>
              <a:lnTo>
                <a:pt x="1149835"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271B3F-C058-B84A-AE0F-5615FC6FCDD9}">
      <dsp:nvSpPr>
        <dsp:cNvPr id="0" name=""/>
        <dsp:cNvSpPr/>
      </dsp:nvSpPr>
      <dsp:spPr>
        <a:xfrm rot="19036604">
          <a:off x="4213193" y="1988120"/>
          <a:ext cx="1033220" cy="48691"/>
        </a:xfrm>
        <a:custGeom>
          <a:avLst/>
          <a:gdLst/>
          <a:ahLst/>
          <a:cxnLst/>
          <a:rect l="0" t="0" r="0" b="0"/>
          <a:pathLst>
            <a:path>
              <a:moveTo>
                <a:pt x="0" y="24345"/>
              </a:moveTo>
              <a:lnTo>
                <a:pt x="1033220"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A829EA-6F9E-8643-91D9-1FF383841CB7}">
      <dsp:nvSpPr>
        <dsp:cNvPr id="0" name=""/>
        <dsp:cNvSpPr/>
      </dsp:nvSpPr>
      <dsp:spPr>
        <a:xfrm>
          <a:off x="1664199" y="1779984"/>
          <a:ext cx="3298031" cy="3298031"/>
        </a:xfrm>
        <a:prstGeom prst="ellipse">
          <a:avLst/>
        </a:prstGeom>
        <a:solidFill>
          <a:schemeClr val="bg2"/>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286BBB4-7229-1743-877B-35CADB319787}">
      <dsp:nvSpPr>
        <dsp:cNvPr id="0" name=""/>
        <dsp:cNvSpPr/>
      </dsp:nvSpPr>
      <dsp:spPr>
        <a:xfrm>
          <a:off x="4846774" y="1285"/>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Data Section, Collection &amp;  Cleanup</a:t>
          </a:r>
        </a:p>
      </dsp:txBody>
      <dsp:txXfrm>
        <a:off x="5136565" y="291076"/>
        <a:ext cx="1399236" cy="1399236"/>
      </dsp:txXfrm>
    </dsp:sp>
    <dsp:sp modelId="{6306DCA2-986B-C94B-9109-1FF756572465}">
      <dsp:nvSpPr>
        <dsp:cNvPr id="0" name=""/>
        <dsp:cNvSpPr/>
      </dsp:nvSpPr>
      <dsp:spPr>
        <a:xfrm>
          <a:off x="5500116" y="2439590"/>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What Questions Could the Data Help us Answer?</a:t>
          </a:r>
        </a:p>
      </dsp:txBody>
      <dsp:txXfrm>
        <a:off x="5789907" y="2729381"/>
        <a:ext cx="1399236" cy="1399236"/>
      </dsp:txXfrm>
    </dsp:sp>
    <dsp:sp modelId="{71BBCE8A-F5BF-244E-8BBD-1CC3CECB2B85}">
      <dsp:nvSpPr>
        <dsp:cNvPr id="0" name=""/>
        <dsp:cNvSpPr/>
      </dsp:nvSpPr>
      <dsp:spPr>
        <a:xfrm>
          <a:off x="4846774" y="4877895"/>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How to Show Results?</a:t>
          </a:r>
        </a:p>
      </dsp:txBody>
      <dsp:txXfrm>
        <a:off x="5136565" y="5167686"/>
        <a:ext cx="1399236" cy="1399236"/>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533548-62DF-5745-84FD-E62B1FEAD3E4}">
      <dsp:nvSpPr>
        <dsp:cNvPr id="0" name=""/>
        <dsp:cNvSpPr/>
      </dsp:nvSpPr>
      <dsp:spPr>
        <a:xfrm rot="2563396">
          <a:off x="4213193" y="4821188"/>
          <a:ext cx="1033220" cy="48691"/>
        </a:xfrm>
        <a:custGeom>
          <a:avLst/>
          <a:gdLst/>
          <a:ahLst/>
          <a:cxnLst/>
          <a:rect l="0" t="0" r="0" b="0"/>
          <a:pathLst>
            <a:path>
              <a:moveTo>
                <a:pt x="0" y="24345"/>
              </a:moveTo>
              <a:lnTo>
                <a:pt x="1033220"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A15FB77-6D50-7C4B-9CDA-FD724EDD0156}">
      <dsp:nvSpPr>
        <dsp:cNvPr id="0" name=""/>
        <dsp:cNvSpPr/>
      </dsp:nvSpPr>
      <dsp:spPr>
        <a:xfrm>
          <a:off x="4350281" y="3404654"/>
          <a:ext cx="1149835" cy="48691"/>
        </a:xfrm>
        <a:custGeom>
          <a:avLst/>
          <a:gdLst/>
          <a:ahLst/>
          <a:cxnLst/>
          <a:rect l="0" t="0" r="0" b="0"/>
          <a:pathLst>
            <a:path>
              <a:moveTo>
                <a:pt x="0" y="24345"/>
              </a:moveTo>
              <a:lnTo>
                <a:pt x="1149835"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A271B3F-C058-B84A-AE0F-5615FC6FCDD9}">
      <dsp:nvSpPr>
        <dsp:cNvPr id="0" name=""/>
        <dsp:cNvSpPr/>
      </dsp:nvSpPr>
      <dsp:spPr>
        <a:xfrm rot="19036604">
          <a:off x="4213193" y="1988120"/>
          <a:ext cx="1033220" cy="48691"/>
        </a:xfrm>
        <a:custGeom>
          <a:avLst/>
          <a:gdLst/>
          <a:ahLst/>
          <a:cxnLst/>
          <a:rect l="0" t="0" r="0" b="0"/>
          <a:pathLst>
            <a:path>
              <a:moveTo>
                <a:pt x="0" y="24345"/>
              </a:moveTo>
              <a:lnTo>
                <a:pt x="1033220" y="243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5A829EA-6F9E-8643-91D9-1FF383841CB7}">
      <dsp:nvSpPr>
        <dsp:cNvPr id="0" name=""/>
        <dsp:cNvSpPr/>
      </dsp:nvSpPr>
      <dsp:spPr>
        <a:xfrm>
          <a:off x="1664199" y="1779984"/>
          <a:ext cx="3298031" cy="3298031"/>
        </a:xfrm>
        <a:prstGeom prst="ellipse">
          <a:avLst/>
        </a:prstGeom>
        <a:solidFill>
          <a:schemeClr val="bg2"/>
        </a:solidFill>
        <a:ln w="1079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D286BBB4-7229-1743-877B-35CADB319787}">
      <dsp:nvSpPr>
        <dsp:cNvPr id="0" name=""/>
        <dsp:cNvSpPr/>
      </dsp:nvSpPr>
      <dsp:spPr>
        <a:xfrm>
          <a:off x="4846774" y="1285"/>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Data Section, Collection &amp;  Cleanup</a:t>
          </a:r>
        </a:p>
      </dsp:txBody>
      <dsp:txXfrm>
        <a:off x="5136565" y="291076"/>
        <a:ext cx="1399236" cy="1399236"/>
      </dsp:txXfrm>
    </dsp:sp>
    <dsp:sp modelId="{6306DCA2-986B-C94B-9109-1FF756572465}">
      <dsp:nvSpPr>
        <dsp:cNvPr id="0" name=""/>
        <dsp:cNvSpPr/>
      </dsp:nvSpPr>
      <dsp:spPr>
        <a:xfrm>
          <a:off x="5500116" y="2439590"/>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What Questions Could the Data Help us Answer?</a:t>
          </a:r>
        </a:p>
      </dsp:txBody>
      <dsp:txXfrm>
        <a:off x="5789907" y="2729381"/>
        <a:ext cx="1399236" cy="1399236"/>
      </dsp:txXfrm>
    </dsp:sp>
    <dsp:sp modelId="{71BBCE8A-F5BF-244E-8BBD-1CC3CECB2B85}">
      <dsp:nvSpPr>
        <dsp:cNvPr id="0" name=""/>
        <dsp:cNvSpPr/>
      </dsp:nvSpPr>
      <dsp:spPr>
        <a:xfrm>
          <a:off x="4846774" y="4877895"/>
          <a:ext cx="1978818" cy="1978818"/>
        </a:xfrm>
        <a:prstGeom prst="ellipse">
          <a:avLst/>
        </a:prstGeom>
        <a:solidFill>
          <a:srgbClr val="2791A6"/>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65" tIns="12065" rIns="12065" bIns="12065" numCol="1" spcCol="1270" anchor="ctr" anchorCtr="0">
          <a:noAutofit/>
        </a:bodyPr>
        <a:lstStyle/>
        <a:p>
          <a:pPr marL="0" lvl="0" indent="0" algn="ctr" defTabSz="844550">
            <a:lnSpc>
              <a:spcPct val="90000"/>
            </a:lnSpc>
            <a:spcBef>
              <a:spcPct val="0"/>
            </a:spcBef>
            <a:spcAft>
              <a:spcPct val="35000"/>
            </a:spcAft>
            <a:buNone/>
          </a:pPr>
          <a:r>
            <a:rPr lang="en-US" sz="1900" kern="1200" dirty="0"/>
            <a:t>How to Show Results?</a:t>
          </a:r>
        </a:p>
      </dsp:txBody>
      <dsp:txXfrm>
        <a:off x="5136565" y="5167686"/>
        <a:ext cx="1399236" cy="1399236"/>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16/7/layout/RepeatingBendingProcessNew">
  <dgm:title val="Repeating Bending Process New"/>
  <dgm:desc val=""/>
  <dgm:catLst>
    <dgm:cat type="process" pri="5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 type="tMarg" refType="h" fact="0.243"/>
          <dgm:constr type="bMarg" refType="h" fact="0.243"/>
          <dgm:constr type="lMarg" refType="w" fact="0.1389"/>
          <dgm:constr type="rMarg" refType="w" fact="0.1389"/>
        </dgm:constrLst>
        <dgm:ruleLst>
          <dgm:rule type="primFontSz" val="12"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g>
</file>

<file path=ppt/media/image10.jpeg>
</file>

<file path=ppt/media/image11.png>
</file>

<file path=ppt/media/image12.jpeg>
</file>

<file path=ppt/media/image13.png>
</file>

<file path=ppt/media/image2.png>
</file>

<file path=ppt/media/image3.jpe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1C65FA0-CC26-6648-BA6D-B75E339E112E}" type="datetimeFigureOut">
              <a:rPr lang="en-US" smtClean="0"/>
              <a:t>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ACD471-4103-CE45-8998-1E8E10CAAA69}" type="slidenum">
              <a:rPr lang="en-US" smtClean="0"/>
              <a:t>‹#›</a:t>
            </a:fld>
            <a:endParaRPr lang="en-US"/>
          </a:p>
        </p:txBody>
      </p:sp>
    </p:spTree>
    <p:extLst>
      <p:ext uri="{BB962C8B-B14F-4D97-AF65-F5344CB8AC3E}">
        <p14:creationId xmlns:p14="http://schemas.microsoft.com/office/powerpoint/2010/main" val="6452872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a:t>
            </a:fld>
            <a:endParaRPr lang="en-US"/>
          </a:p>
        </p:txBody>
      </p:sp>
    </p:spTree>
    <p:extLst>
      <p:ext uri="{BB962C8B-B14F-4D97-AF65-F5344CB8AC3E}">
        <p14:creationId xmlns:p14="http://schemas.microsoft.com/office/powerpoint/2010/main" val="4325810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11</a:t>
            </a:fld>
            <a:endParaRPr lang="en-US"/>
          </a:p>
        </p:txBody>
      </p:sp>
    </p:spTree>
    <p:extLst>
      <p:ext uri="{BB962C8B-B14F-4D97-AF65-F5344CB8AC3E}">
        <p14:creationId xmlns:p14="http://schemas.microsoft.com/office/powerpoint/2010/main" val="4012088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12</a:t>
            </a:fld>
            <a:endParaRPr lang="en-US"/>
          </a:p>
        </p:txBody>
      </p:sp>
    </p:spTree>
    <p:extLst>
      <p:ext uri="{BB962C8B-B14F-4D97-AF65-F5344CB8AC3E}">
        <p14:creationId xmlns:p14="http://schemas.microsoft.com/office/powerpoint/2010/main" val="20123128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13</a:t>
            </a:fld>
            <a:endParaRPr lang="en-US"/>
          </a:p>
        </p:txBody>
      </p:sp>
    </p:spTree>
    <p:extLst>
      <p:ext uri="{BB962C8B-B14F-4D97-AF65-F5344CB8AC3E}">
        <p14:creationId xmlns:p14="http://schemas.microsoft.com/office/powerpoint/2010/main" val="26267155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14</a:t>
            </a:fld>
            <a:endParaRPr lang="en-US"/>
          </a:p>
        </p:txBody>
      </p:sp>
    </p:spTree>
    <p:extLst>
      <p:ext uri="{BB962C8B-B14F-4D97-AF65-F5344CB8AC3E}">
        <p14:creationId xmlns:p14="http://schemas.microsoft.com/office/powerpoint/2010/main" val="34009110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15</a:t>
            </a:fld>
            <a:endParaRPr lang="en-US"/>
          </a:p>
        </p:txBody>
      </p:sp>
    </p:spTree>
    <p:extLst>
      <p:ext uri="{BB962C8B-B14F-4D97-AF65-F5344CB8AC3E}">
        <p14:creationId xmlns:p14="http://schemas.microsoft.com/office/powerpoint/2010/main" val="14052713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16</a:t>
            </a:fld>
            <a:endParaRPr lang="en-US"/>
          </a:p>
        </p:txBody>
      </p:sp>
    </p:spTree>
    <p:extLst>
      <p:ext uri="{BB962C8B-B14F-4D97-AF65-F5344CB8AC3E}">
        <p14:creationId xmlns:p14="http://schemas.microsoft.com/office/powerpoint/2010/main" val="19530447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17</a:t>
            </a:fld>
            <a:endParaRPr lang="en-US"/>
          </a:p>
        </p:txBody>
      </p:sp>
    </p:spTree>
    <p:extLst>
      <p:ext uri="{BB962C8B-B14F-4D97-AF65-F5344CB8AC3E}">
        <p14:creationId xmlns:p14="http://schemas.microsoft.com/office/powerpoint/2010/main" val="102073586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18</a:t>
            </a:fld>
            <a:endParaRPr lang="en-US"/>
          </a:p>
        </p:txBody>
      </p:sp>
    </p:spTree>
    <p:extLst>
      <p:ext uri="{BB962C8B-B14F-4D97-AF65-F5344CB8AC3E}">
        <p14:creationId xmlns:p14="http://schemas.microsoft.com/office/powerpoint/2010/main" val="28096142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19</a:t>
            </a:fld>
            <a:endParaRPr lang="en-US"/>
          </a:p>
        </p:txBody>
      </p:sp>
    </p:spTree>
    <p:extLst>
      <p:ext uri="{BB962C8B-B14F-4D97-AF65-F5344CB8AC3E}">
        <p14:creationId xmlns:p14="http://schemas.microsoft.com/office/powerpoint/2010/main" val="29407467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20</a:t>
            </a:fld>
            <a:endParaRPr lang="en-US"/>
          </a:p>
        </p:txBody>
      </p:sp>
    </p:spTree>
    <p:extLst>
      <p:ext uri="{BB962C8B-B14F-4D97-AF65-F5344CB8AC3E}">
        <p14:creationId xmlns:p14="http://schemas.microsoft.com/office/powerpoint/2010/main" val="3650240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a:t>
            </a:fld>
            <a:endParaRPr lang="en-US"/>
          </a:p>
        </p:txBody>
      </p:sp>
    </p:spTree>
    <p:extLst>
      <p:ext uri="{BB962C8B-B14F-4D97-AF65-F5344CB8AC3E}">
        <p14:creationId xmlns:p14="http://schemas.microsoft.com/office/powerpoint/2010/main" val="9476253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21</a:t>
            </a:fld>
            <a:endParaRPr lang="en-US"/>
          </a:p>
        </p:txBody>
      </p:sp>
    </p:spTree>
    <p:extLst>
      <p:ext uri="{BB962C8B-B14F-4D97-AF65-F5344CB8AC3E}">
        <p14:creationId xmlns:p14="http://schemas.microsoft.com/office/powerpoint/2010/main" val="332922871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22</a:t>
            </a:fld>
            <a:endParaRPr lang="en-US"/>
          </a:p>
        </p:txBody>
      </p:sp>
    </p:spTree>
    <p:extLst>
      <p:ext uri="{BB962C8B-B14F-4D97-AF65-F5344CB8AC3E}">
        <p14:creationId xmlns:p14="http://schemas.microsoft.com/office/powerpoint/2010/main" val="37234866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23</a:t>
            </a:fld>
            <a:endParaRPr lang="en-US"/>
          </a:p>
        </p:txBody>
      </p:sp>
    </p:spTree>
    <p:extLst>
      <p:ext uri="{BB962C8B-B14F-4D97-AF65-F5344CB8AC3E}">
        <p14:creationId xmlns:p14="http://schemas.microsoft.com/office/powerpoint/2010/main" val="33211139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24</a:t>
            </a:fld>
            <a:endParaRPr lang="en-US"/>
          </a:p>
        </p:txBody>
      </p:sp>
    </p:spTree>
    <p:extLst>
      <p:ext uri="{BB962C8B-B14F-4D97-AF65-F5344CB8AC3E}">
        <p14:creationId xmlns:p14="http://schemas.microsoft.com/office/powerpoint/2010/main" val="27984181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3</a:t>
            </a:fld>
            <a:endParaRPr lang="en-US"/>
          </a:p>
        </p:txBody>
      </p:sp>
    </p:spTree>
    <p:extLst>
      <p:ext uri="{BB962C8B-B14F-4D97-AF65-F5344CB8AC3E}">
        <p14:creationId xmlns:p14="http://schemas.microsoft.com/office/powerpoint/2010/main" val="21891459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4</a:t>
            </a:fld>
            <a:endParaRPr lang="en-US"/>
          </a:p>
        </p:txBody>
      </p:sp>
    </p:spTree>
    <p:extLst>
      <p:ext uri="{BB962C8B-B14F-4D97-AF65-F5344CB8AC3E}">
        <p14:creationId xmlns:p14="http://schemas.microsoft.com/office/powerpoint/2010/main" val="27448512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5</a:t>
            </a:fld>
            <a:endParaRPr lang="en-US"/>
          </a:p>
        </p:txBody>
      </p:sp>
    </p:spTree>
    <p:extLst>
      <p:ext uri="{BB962C8B-B14F-4D97-AF65-F5344CB8AC3E}">
        <p14:creationId xmlns:p14="http://schemas.microsoft.com/office/powerpoint/2010/main" val="29282368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7</a:t>
            </a:fld>
            <a:endParaRPr lang="en-US"/>
          </a:p>
        </p:txBody>
      </p:sp>
    </p:spTree>
    <p:extLst>
      <p:ext uri="{BB962C8B-B14F-4D97-AF65-F5344CB8AC3E}">
        <p14:creationId xmlns:p14="http://schemas.microsoft.com/office/powerpoint/2010/main" val="11561645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8</a:t>
            </a:fld>
            <a:endParaRPr lang="en-US"/>
          </a:p>
        </p:txBody>
      </p:sp>
    </p:spTree>
    <p:extLst>
      <p:ext uri="{BB962C8B-B14F-4D97-AF65-F5344CB8AC3E}">
        <p14:creationId xmlns:p14="http://schemas.microsoft.com/office/powerpoint/2010/main" val="28648049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9</a:t>
            </a:fld>
            <a:endParaRPr lang="en-US"/>
          </a:p>
        </p:txBody>
      </p:sp>
    </p:spTree>
    <p:extLst>
      <p:ext uri="{BB962C8B-B14F-4D97-AF65-F5344CB8AC3E}">
        <p14:creationId xmlns:p14="http://schemas.microsoft.com/office/powerpoint/2010/main" val="41663796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9ACD471-4103-CE45-8998-1E8E10CAAA69}" type="slidenum">
              <a:rPr lang="en-US" smtClean="0"/>
              <a:t>10</a:t>
            </a:fld>
            <a:endParaRPr lang="en-US"/>
          </a:p>
        </p:txBody>
      </p:sp>
    </p:spTree>
    <p:extLst>
      <p:ext uri="{BB962C8B-B14F-4D97-AF65-F5344CB8AC3E}">
        <p14:creationId xmlns:p14="http://schemas.microsoft.com/office/powerpoint/2010/main" val="31105418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1C35A62-8932-1F45-B2E7-9C7579948D4A}" type="datetimeFigureOut">
              <a:rPr lang="en-US" smtClean="0"/>
              <a:t>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8223279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1C35A62-8932-1F45-B2E7-9C7579948D4A}" type="datetimeFigureOut">
              <a:rPr lang="en-US" smtClean="0"/>
              <a:t>1/4/24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404574730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1C35A62-8932-1F45-B2E7-9C7579948D4A}" type="datetimeFigureOut">
              <a:rPr lang="en-US" smtClean="0"/>
              <a:t>1/4/24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25734833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C35A62-8932-1F45-B2E7-9C7579948D4A}" type="datetimeFigureOut">
              <a:rPr lang="en-US" smtClean="0"/>
              <a:t>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23024340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1C35A62-8932-1F45-B2E7-9C7579948D4A}" type="datetimeFigureOut">
              <a:rPr lang="en-US" smtClean="0"/>
              <a:t>1/4/24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6299123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1C35A62-8932-1F45-B2E7-9C7579948D4A}" type="datetimeFigureOut">
              <a:rPr lang="en-US" smtClean="0"/>
              <a:t>1/4/24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37237956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A1C35A62-8932-1F45-B2E7-9C7579948D4A}" type="datetimeFigureOut">
              <a:rPr lang="en-US" smtClean="0"/>
              <a:t>1/4/24</a:t>
            </a:fld>
            <a:endParaRPr lang="en-US"/>
          </a:p>
        </p:txBody>
      </p:sp>
      <p:sp>
        <p:nvSpPr>
          <p:cNvPr id="11" name="Footer Placeholder 10"/>
          <p:cNvSpPr>
            <a:spLocks noGrp="1"/>
          </p:cNvSpPr>
          <p:nvPr>
            <p:ph type="ftr" sz="quarter" idx="11"/>
          </p:nvPr>
        </p:nvSpPr>
        <p:spPr/>
        <p:txBody>
          <a:bodyPr/>
          <a:lstStyle/>
          <a:p>
            <a:endParaRPr lang="en-US"/>
          </a:p>
        </p:txBody>
      </p:sp>
      <p:sp>
        <p:nvSpPr>
          <p:cNvPr id="12" name="Slide Number Placeholder 11"/>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18512829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A1C35A62-8932-1F45-B2E7-9C7579948D4A}" type="datetimeFigureOut">
              <a:rPr lang="en-US" smtClean="0"/>
              <a:t>1/4/24</a:t>
            </a:fld>
            <a:endParaRPr lang="en-US"/>
          </a:p>
        </p:txBody>
      </p:sp>
      <p:sp>
        <p:nvSpPr>
          <p:cNvPr id="7" name="Footer Placeholder 6"/>
          <p:cNvSpPr>
            <a:spLocks noGrp="1"/>
          </p:cNvSpPr>
          <p:nvPr>
            <p:ph type="ftr" sz="quarter" idx="11"/>
          </p:nvPr>
        </p:nvSpPr>
        <p:spPr/>
        <p:txBody>
          <a:bodyPr/>
          <a:lstStyle/>
          <a:p>
            <a:endParaRPr lang="en-US"/>
          </a:p>
        </p:txBody>
      </p:sp>
      <p:sp>
        <p:nvSpPr>
          <p:cNvPr id="8" name="Slide Number Placeholder 7"/>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30424149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A1C35A62-8932-1F45-B2E7-9C7579948D4A}" type="datetimeFigureOut">
              <a:rPr lang="en-US" smtClean="0"/>
              <a:t>1/4/24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25430567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A1C35A62-8932-1F45-B2E7-9C7579948D4A}" type="datetimeFigureOut">
              <a:rPr lang="en-US" smtClean="0"/>
              <a:t>1/4/24</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21437192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A1C35A62-8932-1F45-B2E7-9C7579948D4A}" type="datetimeFigureOut">
              <a:rPr lang="en-US" smtClean="0"/>
              <a:t>1/4/24</a:t>
            </a:fld>
            <a:endParaRPr lang="en-US"/>
          </a:p>
        </p:txBody>
      </p:sp>
      <p:sp>
        <p:nvSpPr>
          <p:cNvPr id="9" name="Footer Placeholder 8"/>
          <p:cNvSpPr>
            <a:spLocks noGrp="1"/>
          </p:cNvSpPr>
          <p:nvPr>
            <p:ph type="ftr" sz="quarter" idx="11"/>
          </p:nvPr>
        </p:nvSpPr>
        <p:spPr>
          <a:xfrm>
            <a:off x="3499101" y="6356350"/>
            <a:ext cx="5911517" cy="365125"/>
          </a:xfrm>
        </p:spPr>
        <p:txBody>
          <a:bodyPr/>
          <a:lstStyle/>
          <a:p>
            <a:endParaRPr lang="en-US"/>
          </a:p>
        </p:txBody>
      </p:sp>
      <p:sp>
        <p:nvSpPr>
          <p:cNvPr id="10" name="Slide Number Placeholder 9"/>
          <p:cNvSpPr>
            <a:spLocks noGrp="1"/>
          </p:cNvSpPr>
          <p:nvPr>
            <p:ph type="sldNum" sz="quarter" idx="12"/>
          </p:nvPr>
        </p:nvSpPr>
        <p:spPr/>
        <p:txBody>
          <a:bodyPr/>
          <a:lstStyle/>
          <a:p>
            <a:fld id="{213F978F-D8F0-3345-A4D9-395268E2C26E}" type="slidenum">
              <a:rPr lang="en-US" smtClean="0"/>
              <a:t>‹#›</a:t>
            </a:fld>
            <a:endParaRPr lang="en-US"/>
          </a:p>
        </p:txBody>
      </p:sp>
    </p:spTree>
    <p:extLst>
      <p:ext uri="{BB962C8B-B14F-4D97-AF65-F5344CB8AC3E}">
        <p14:creationId xmlns:p14="http://schemas.microsoft.com/office/powerpoint/2010/main" val="26340440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A1C35A62-8932-1F45-B2E7-9C7579948D4A}" type="datetimeFigureOut">
              <a:rPr lang="en-US" smtClean="0"/>
              <a:t>1/4/24</a:t>
            </a:fld>
            <a:endParaRPr lang="en-US"/>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213F978F-D8F0-3345-A4D9-395268E2C26E}" type="slidenum">
              <a:rPr lang="en-US" smtClean="0"/>
              <a:t>‹#›</a:t>
            </a:fld>
            <a:endParaRPr lang="en-US"/>
          </a:p>
        </p:txBody>
      </p:sp>
    </p:spTree>
    <p:extLst>
      <p:ext uri="{BB962C8B-B14F-4D97-AF65-F5344CB8AC3E}">
        <p14:creationId xmlns:p14="http://schemas.microsoft.com/office/powerpoint/2010/main" val="3760022487"/>
      </p:ext>
    </p:extLst>
  </p:cSld>
  <p:clrMap bg1="lt1" tx1="dk1" bg2="lt2" tx2="dk2" accent1="accent1" accent2="accent2" accent3="accent3" accent4="accent4" accent5="accent5" accent6="accent6" hlink="hlink" folHlink="folHlink"/>
  <p:sldLayoutIdLst>
    <p:sldLayoutId id="2147484215" r:id="rId1"/>
    <p:sldLayoutId id="2147484216" r:id="rId2"/>
    <p:sldLayoutId id="2147484217" r:id="rId3"/>
    <p:sldLayoutId id="2147484218" r:id="rId4"/>
    <p:sldLayoutId id="2147484219" r:id="rId5"/>
    <p:sldLayoutId id="2147484220" r:id="rId6"/>
    <p:sldLayoutId id="2147484221" r:id="rId7"/>
    <p:sldLayoutId id="2147484222" r:id="rId8"/>
    <p:sldLayoutId id="2147484223" r:id="rId9"/>
    <p:sldLayoutId id="2147484224" r:id="rId10"/>
    <p:sldLayoutId id="2147484225" r:id="rId11"/>
  </p:sldLayoutIdLst>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hyperlink" Target="my_map_app.html" TargetMode="External"/><Relationship Id="rId5" Type="http://schemas.openxmlformats.org/officeDocument/2006/relationships/image" Target="../media/image10.jpeg"/><Relationship Id="rId4" Type="http://schemas.openxmlformats.org/officeDocument/2006/relationships/image" Target="../media/image9.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image" Target="../media/image9.jpg"/><Relationship Id="rId5" Type="http://schemas.openxmlformats.org/officeDocument/2006/relationships/image" Target="../media/image8.png"/><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networkworld.com/article/935670/big-data-secrets-from-airbnb-starbucks-and-sonic.html"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hyperlink" Target="https://nycdatascience.com/blog/student-works/data-analysis-on-starbucks-locatio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statista.com/aboutus/our-research-commitment"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hyperlink" Target="https://www.statista.com/topics/2273/airbnb/"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hyperlink" Target="https://commons.wikimedia.org/wiki/File:Coffee_bean_transparent.png" TargetMode="Externa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188378-6C1C-1EC2-A517-AA0387BEE290}"/>
              </a:ext>
            </a:extLst>
          </p:cNvPr>
          <p:cNvSpPr/>
          <p:nvPr/>
        </p:nvSpPr>
        <p:spPr>
          <a:xfrm>
            <a:off x="1145271" y="643467"/>
            <a:ext cx="5038180" cy="5571066"/>
          </a:xfrm>
          <a:prstGeom prst="rect">
            <a:avLst/>
          </a:prstGeom>
          <a:solidFill>
            <a:srgbClr val="574E6C"/>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90217D3B-E733-C3AF-766B-F73541C96951}"/>
              </a:ext>
            </a:extLst>
          </p:cNvPr>
          <p:cNvSpPr>
            <a:spLocks/>
          </p:cNvSpPr>
          <p:nvPr/>
        </p:nvSpPr>
        <p:spPr>
          <a:xfrm>
            <a:off x="1715530" y="2306528"/>
            <a:ext cx="3897663" cy="2244944"/>
          </a:xfrm>
          <a:prstGeom prst="rect">
            <a:avLst/>
          </a:prstGeom>
        </p:spPr>
        <p:txBody>
          <a:bodyPr vert="horz" lIns="45720" tIns="45720" rIns="45720" bIns="45720" rtlCol="0" anchor="t">
            <a:normAutofit fontScale="92500" lnSpcReduction="20000"/>
          </a:bodyPr>
          <a:lstStyle/>
          <a:p>
            <a:pPr algn="r" defTabSz="370332">
              <a:lnSpc>
                <a:spcPct val="90000"/>
              </a:lnSpc>
              <a:spcAft>
                <a:spcPts val="600"/>
              </a:spcAft>
            </a:pPr>
            <a:r>
              <a:rPr lang="en-US" sz="2800" u="sng" kern="1200" dirty="0">
                <a:solidFill>
                  <a:srgbClr val="FFFFFF"/>
                </a:solidFill>
                <a:latin typeface="+mn-lt"/>
                <a:ea typeface="+mn-ea"/>
                <a:cs typeface="+mn-cs"/>
              </a:rPr>
              <a:t>Project #1</a:t>
            </a:r>
          </a:p>
          <a:p>
            <a:pPr algn="r" defTabSz="370332">
              <a:lnSpc>
                <a:spcPct val="90000"/>
              </a:lnSpc>
              <a:spcAft>
                <a:spcPts val="600"/>
              </a:spcAft>
            </a:pPr>
            <a:endParaRPr lang="en-US" sz="2800" kern="1200" dirty="0">
              <a:solidFill>
                <a:srgbClr val="FFFFFF"/>
              </a:solidFill>
              <a:latin typeface="+mn-lt"/>
              <a:ea typeface="+mn-ea"/>
              <a:cs typeface="+mn-cs"/>
            </a:endParaRPr>
          </a:p>
          <a:p>
            <a:pPr algn="r" defTabSz="370332">
              <a:lnSpc>
                <a:spcPct val="90000"/>
              </a:lnSpc>
              <a:spcAft>
                <a:spcPts val="600"/>
              </a:spcAft>
            </a:pPr>
            <a:r>
              <a:rPr lang="en-US" sz="2800" kern="1200" dirty="0">
                <a:solidFill>
                  <a:srgbClr val="FFFFFF"/>
                </a:solidFill>
                <a:latin typeface="+mn-lt"/>
                <a:ea typeface="+mn-ea"/>
                <a:cs typeface="+mn-cs"/>
              </a:rPr>
              <a:t>Exploring the Relationship </a:t>
            </a:r>
          </a:p>
          <a:p>
            <a:pPr algn="r" defTabSz="370332">
              <a:lnSpc>
                <a:spcPct val="90000"/>
              </a:lnSpc>
              <a:spcAft>
                <a:spcPts val="600"/>
              </a:spcAft>
            </a:pPr>
            <a:r>
              <a:rPr lang="en-US" sz="2800" kern="1200" dirty="0">
                <a:solidFill>
                  <a:srgbClr val="FFFFFF"/>
                </a:solidFill>
                <a:latin typeface="+mn-lt"/>
                <a:ea typeface="+mn-ea"/>
                <a:cs typeface="+mn-cs"/>
              </a:rPr>
              <a:t>Between 2 Datasets:</a:t>
            </a:r>
          </a:p>
          <a:p>
            <a:pPr algn="r" defTabSz="370332">
              <a:lnSpc>
                <a:spcPct val="90000"/>
              </a:lnSpc>
              <a:spcAft>
                <a:spcPts val="600"/>
              </a:spcAft>
            </a:pPr>
            <a:endParaRPr lang="en-US" sz="2800" kern="1200" dirty="0">
              <a:solidFill>
                <a:srgbClr val="FFFFFF"/>
              </a:solidFill>
              <a:latin typeface="+mn-lt"/>
              <a:ea typeface="+mn-ea"/>
              <a:cs typeface="+mn-cs"/>
            </a:endParaRPr>
          </a:p>
          <a:p>
            <a:pPr algn="r" defTabSz="370332">
              <a:lnSpc>
                <a:spcPct val="90000"/>
              </a:lnSpc>
              <a:spcAft>
                <a:spcPts val="600"/>
              </a:spcAft>
            </a:pPr>
            <a:r>
              <a:rPr lang="en-US" sz="2800" kern="1200" dirty="0" err="1">
                <a:solidFill>
                  <a:srgbClr val="FFFFFF"/>
                </a:solidFill>
                <a:latin typeface="+mn-lt"/>
                <a:ea typeface="+mn-ea"/>
                <a:cs typeface="+mn-cs"/>
              </a:rPr>
              <a:t>AirBNB</a:t>
            </a:r>
            <a:r>
              <a:rPr lang="en-US" sz="2800" kern="1200" dirty="0">
                <a:solidFill>
                  <a:srgbClr val="FFFFFF"/>
                </a:solidFill>
                <a:latin typeface="+mn-lt"/>
                <a:ea typeface="+mn-ea"/>
                <a:cs typeface="+mn-cs"/>
              </a:rPr>
              <a:t> &amp; Starbucks</a:t>
            </a:r>
            <a:endParaRPr lang="en-US" sz="1500" dirty="0">
              <a:solidFill>
                <a:srgbClr val="FFFFFF"/>
              </a:solidFill>
            </a:endParaRPr>
          </a:p>
        </p:txBody>
      </p:sp>
      <p:pic>
        <p:nvPicPr>
          <p:cNvPr id="6" name="Picture 5" descr="A logo with colorful lines&#10;&#10;Description automatically generated">
            <a:extLst>
              <a:ext uri="{FF2B5EF4-FFF2-40B4-BE49-F238E27FC236}">
                <a16:creationId xmlns:a16="http://schemas.microsoft.com/office/drawing/2014/main" id="{4A44787A-1F9E-B043-54B8-0B7981734C0E}"/>
              </a:ext>
            </a:extLst>
          </p:cNvPr>
          <p:cNvPicPr>
            <a:picLocks noChangeAspect="1"/>
          </p:cNvPicPr>
          <p:nvPr/>
        </p:nvPicPr>
        <p:blipFill rotWithShape="1">
          <a:blip r:embed="rId3"/>
          <a:srcRect l="1850" r="160"/>
          <a:stretch/>
        </p:blipFill>
        <p:spPr>
          <a:xfrm>
            <a:off x="6183451" y="643475"/>
            <a:ext cx="4863277" cy="5571058"/>
          </a:xfrm>
          <a:prstGeom prst="rect">
            <a:avLst/>
          </a:prstGeom>
        </p:spPr>
      </p:pic>
    </p:spTree>
    <p:extLst>
      <p:ext uri="{BB962C8B-B14F-4D97-AF65-F5344CB8AC3E}">
        <p14:creationId xmlns:p14="http://schemas.microsoft.com/office/powerpoint/2010/main" val="3372306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F9E587C-C367-D035-A846-38B200E9B6DA}"/>
              </a:ext>
            </a:extLst>
          </p:cNvPr>
          <p:cNvSpPr txBox="1"/>
          <p:nvPr/>
        </p:nvSpPr>
        <p:spPr>
          <a:xfrm>
            <a:off x="0" y="758952"/>
            <a:ext cx="3424484" cy="5317757"/>
          </a:xfrm>
          <a:prstGeom prst="rect">
            <a:avLst/>
          </a:prstGeom>
          <a:solidFill>
            <a:srgbClr val="2791A6"/>
          </a:solidFill>
        </p:spPr>
        <p:txBody>
          <a:bodyPr vert="horz" lIns="91440" tIns="45720" rIns="91440" bIns="45720" rtlCol="0" anchor="b">
            <a:normAutofit/>
          </a:bodyPr>
          <a:lstStyle/>
          <a:p>
            <a:pPr defTabSz="914400">
              <a:lnSpc>
                <a:spcPct val="90000"/>
              </a:lnSpc>
              <a:spcBef>
                <a:spcPct val="0"/>
              </a:spcBef>
              <a:spcAft>
                <a:spcPts val="600"/>
              </a:spcAft>
            </a:pPr>
            <a:endParaRPr lang="en-US" sz="4600" b="1" spc="-100" dirty="0">
              <a:solidFill>
                <a:srgbClr val="FFFFFF"/>
              </a:solidFill>
              <a:latin typeface="+mj-lt"/>
              <a:ea typeface="+mj-ea"/>
              <a:cs typeface="+mj-cs"/>
            </a:endParaRPr>
          </a:p>
        </p:txBody>
      </p:sp>
      <p:pic>
        <p:nvPicPr>
          <p:cNvPr id="2" name="Picture 1" descr="A screenshot of a computer program&#10;&#10;Description automatically generated">
            <a:extLst>
              <a:ext uri="{FF2B5EF4-FFF2-40B4-BE49-F238E27FC236}">
                <a16:creationId xmlns:a16="http://schemas.microsoft.com/office/drawing/2014/main" id="{7EE348BA-3743-397F-A6D9-03D18D6CE1A0}"/>
              </a:ext>
            </a:extLst>
          </p:cNvPr>
          <p:cNvPicPr>
            <a:picLocks noChangeAspect="1"/>
          </p:cNvPicPr>
          <p:nvPr/>
        </p:nvPicPr>
        <p:blipFill rotWithShape="1">
          <a:blip r:embed="rId3"/>
          <a:srcRect r="21475" b="6"/>
          <a:stretch/>
        </p:blipFill>
        <p:spPr>
          <a:xfrm>
            <a:off x="4831550" y="4014216"/>
            <a:ext cx="2465380" cy="2497806"/>
          </a:xfrm>
          <a:prstGeom prst="rect">
            <a:avLst/>
          </a:prstGeom>
          <a:solidFill>
            <a:srgbClr val="FFFFFF">
              <a:shade val="85000"/>
            </a:srgbClr>
          </a:solidFill>
        </p:spPr>
      </p:pic>
      <p:pic>
        <p:nvPicPr>
          <p:cNvPr id="3" name="Picture 2" descr="A map with circles and dots&#10;&#10;Description automatically generated">
            <a:extLst>
              <a:ext uri="{FF2B5EF4-FFF2-40B4-BE49-F238E27FC236}">
                <a16:creationId xmlns:a16="http://schemas.microsoft.com/office/drawing/2014/main" id="{89CD9883-B151-0E0A-D554-97DBC4FD0595}"/>
              </a:ext>
            </a:extLst>
          </p:cNvPr>
          <p:cNvPicPr>
            <a:picLocks noChangeAspect="1"/>
          </p:cNvPicPr>
          <p:nvPr/>
        </p:nvPicPr>
        <p:blipFill rotWithShape="1">
          <a:blip r:embed="rId4"/>
          <a:srcRect l="12303" r="7580" b="-1"/>
          <a:stretch/>
        </p:blipFill>
        <p:spPr>
          <a:xfrm>
            <a:off x="7460907" y="3211067"/>
            <a:ext cx="4027002" cy="3593910"/>
          </a:xfrm>
          <a:prstGeom prst="rect">
            <a:avLst/>
          </a:prstGeom>
          <a:solidFill>
            <a:srgbClr val="FFFFFF">
              <a:shade val="85000"/>
            </a:srgbClr>
          </a:solidFill>
        </p:spPr>
      </p:pic>
      <p:pic>
        <p:nvPicPr>
          <p:cNvPr id="9" name="Picture 8" descr="Diner restaurant">
            <a:extLst>
              <a:ext uri="{FF2B5EF4-FFF2-40B4-BE49-F238E27FC236}">
                <a16:creationId xmlns:a16="http://schemas.microsoft.com/office/drawing/2014/main" id="{AA4F53A1-52B5-AEB5-7036-1332715C3B8D}"/>
              </a:ext>
            </a:extLst>
          </p:cNvPr>
          <p:cNvPicPr>
            <a:picLocks noChangeAspect="1"/>
          </p:cNvPicPr>
          <p:nvPr/>
        </p:nvPicPr>
        <p:blipFill rotWithShape="1">
          <a:blip r:embed="rId5"/>
          <a:srcRect l="17319" r="12639" b="2"/>
          <a:stretch/>
        </p:blipFill>
        <p:spPr>
          <a:xfrm>
            <a:off x="5137453" y="10"/>
            <a:ext cx="4113440" cy="3920034"/>
          </a:xfrm>
          <a:custGeom>
            <a:avLst/>
            <a:gdLst/>
            <a:ahLst/>
            <a:cxnLst/>
            <a:rect l="l" t="t" r="r" b="b"/>
            <a:pathLst>
              <a:path w="4113440" h="3920044">
                <a:moveTo>
                  <a:pt x="0" y="0"/>
                </a:moveTo>
                <a:lnTo>
                  <a:pt x="4113440" y="0"/>
                </a:lnTo>
                <a:lnTo>
                  <a:pt x="4113440" y="3103224"/>
                </a:lnTo>
                <a:lnTo>
                  <a:pt x="2157388" y="3103224"/>
                </a:lnTo>
                <a:lnTo>
                  <a:pt x="2157388" y="3920044"/>
                </a:lnTo>
                <a:lnTo>
                  <a:pt x="0" y="3920044"/>
                </a:lnTo>
                <a:close/>
              </a:path>
            </a:pathLst>
          </a:custGeom>
        </p:spPr>
      </p:pic>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6" name="Rectangle 5">
            <a:extLst>
              <a:ext uri="{FF2B5EF4-FFF2-40B4-BE49-F238E27FC236}">
                <a16:creationId xmlns:a16="http://schemas.microsoft.com/office/drawing/2014/main" id="{3F1B7910-6E5B-0DBB-D735-19F58A0A6C3A}"/>
              </a:ext>
            </a:extLst>
          </p:cNvPr>
          <p:cNvSpPr/>
          <p:nvPr/>
        </p:nvSpPr>
        <p:spPr>
          <a:xfrm>
            <a:off x="9379538" y="758952"/>
            <a:ext cx="2108372" cy="2344272"/>
          </a:xfrm>
          <a:prstGeom prst="rect">
            <a:avLst/>
          </a:prstGeom>
          <a:solidFill>
            <a:srgbClr val="2791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69B47178-E5E2-31BB-19B7-4C17C643DFBE}"/>
              </a:ext>
            </a:extLst>
          </p:cNvPr>
          <p:cNvSpPr txBox="1"/>
          <p:nvPr/>
        </p:nvSpPr>
        <p:spPr>
          <a:xfrm>
            <a:off x="1696056" y="6265822"/>
            <a:ext cx="1749671" cy="369332"/>
          </a:xfrm>
          <a:prstGeom prst="rect">
            <a:avLst/>
          </a:prstGeom>
          <a:noFill/>
        </p:spPr>
        <p:txBody>
          <a:bodyPr wrap="square" rtlCol="0">
            <a:spAutoFit/>
          </a:bodyPr>
          <a:lstStyle/>
          <a:p>
            <a:r>
              <a:rPr lang="en-US" dirty="0">
                <a:hlinkClick r:id="rId6"/>
              </a:rPr>
              <a:t>District Map</a:t>
            </a:r>
            <a:endParaRPr lang="en-US" dirty="0"/>
          </a:p>
        </p:txBody>
      </p:sp>
      <p:sp>
        <p:nvSpPr>
          <p:cNvPr id="10" name="TextBox 9">
            <a:extLst>
              <a:ext uri="{FF2B5EF4-FFF2-40B4-BE49-F238E27FC236}">
                <a16:creationId xmlns:a16="http://schemas.microsoft.com/office/drawing/2014/main" id="{BA33EC46-EDC7-A1CB-84CD-CA81663D128F}"/>
              </a:ext>
            </a:extLst>
          </p:cNvPr>
          <p:cNvSpPr txBox="1"/>
          <p:nvPr/>
        </p:nvSpPr>
        <p:spPr>
          <a:xfrm>
            <a:off x="383535" y="1519297"/>
            <a:ext cx="2361236" cy="2062103"/>
          </a:xfrm>
          <a:prstGeom prst="rect">
            <a:avLst/>
          </a:prstGeom>
          <a:noFill/>
        </p:spPr>
        <p:txBody>
          <a:bodyPr wrap="square" rtlCol="0">
            <a:spAutoFit/>
          </a:bodyPr>
          <a:lstStyle/>
          <a:p>
            <a:endParaRPr lang="en-US" sz="3200" dirty="0">
              <a:solidFill>
                <a:schemeClr val="bg1"/>
              </a:solidFill>
            </a:endParaRPr>
          </a:p>
          <a:p>
            <a:endParaRPr lang="en-US" sz="3200" dirty="0">
              <a:solidFill>
                <a:schemeClr val="bg1"/>
              </a:solidFill>
            </a:endParaRPr>
          </a:p>
          <a:p>
            <a:r>
              <a:rPr lang="en-US" sz="3200" dirty="0">
                <a:solidFill>
                  <a:schemeClr val="tx1">
                    <a:lumMod val="65000"/>
                    <a:lumOff val="35000"/>
                  </a:schemeClr>
                </a:solidFill>
              </a:rPr>
              <a:t>Exploring the Data</a:t>
            </a:r>
          </a:p>
        </p:txBody>
      </p:sp>
    </p:spTree>
    <p:extLst>
      <p:ext uri="{BB962C8B-B14F-4D97-AF65-F5344CB8AC3E}">
        <p14:creationId xmlns:p14="http://schemas.microsoft.com/office/powerpoint/2010/main" val="44630560"/>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TextBox 3">
            <a:extLst>
              <a:ext uri="{FF2B5EF4-FFF2-40B4-BE49-F238E27FC236}">
                <a16:creationId xmlns:a16="http://schemas.microsoft.com/office/drawing/2014/main" id="{2F9E587C-C367-D035-A846-38B200E9B6DA}"/>
              </a:ext>
            </a:extLst>
          </p:cNvPr>
          <p:cNvSpPr txBox="1"/>
          <p:nvPr/>
        </p:nvSpPr>
        <p:spPr>
          <a:xfrm>
            <a:off x="1504336" y="2844225"/>
            <a:ext cx="10323870" cy="1077218"/>
          </a:xfrm>
          <a:prstGeom prst="rect">
            <a:avLst/>
          </a:prstGeom>
          <a:noFill/>
        </p:spPr>
        <p:txBody>
          <a:bodyPr wrap="square" rtlCol="0">
            <a:spAutoFit/>
          </a:bodyPr>
          <a:lstStyle/>
          <a:p>
            <a:r>
              <a:rPr lang="en-US" sz="3200" b="1" dirty="0">
                <a:solidFill>
                  <a:schemeClr val="tx1">
                    <a:lumMod val="75000"/>
                    <a:lumOff val="25000"/>
                  </a:schemeClr>
                </a:solidFill>
              </a:rPr>
              <a:t>Question:  Is The Airbnb Business Still Growing?</a:t>
            </a:r>
          </a:p>
          <a:p>
            <a:r>
              <a:rPr lang="en-US" sz="3200" b="1" i="1" dirty="0">
                <a:solidFill>
                  <a:schemeClr val="accent6"/>
                </a:solidFill>
              </a:rPr>
              <a:t>Cindy is working on visual(s) for this.</a:t>
            </a:r>
          </a:p>
        </p:txBody>
      </p:sp>
    </p:spTree>
    <p:extLst>
      <p:ext uri="{BB962C8B-B14F-4D97-AF65-F5344CB8AC3E}">
        <p14:creationId xmlns:p14="http://schemas.microsoft.com/office/powerpoint/2010/main" val="2846873729"/>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TextBox 3">
            <a:extLst>
              <a:ext uri="{FF2B5EF4-FFF2-40B4-BE49-F238E27FC236}">
                <a16:creationId xmlns:a16="http://schemas.microsoft.com/office/drawing/2014/main" id="{2F9E587C-C367-D035-A846-38B200E9B6DA}"/>
              </a:ext>
            </a:extLst>
          </p:cNvPr>
          <p:cNvSpPr txBox="1"/>
          <p:nvPr/>
        </p:nvSpPr>
        <p:spPr>
          <a:xfrm>
            <a:off x="1192102" y="1104635"/>
            <a:ext cx="10323870" cy="3539430"/>
          </a:xfrm>
          <a:prstGeom prst="rect">
            <a:avLst/>
          </a:prstGeom>
          <a:noFill/>
        </p:spPr>
        <p:txBody>
          <a:bodyPr wrap="square" rtlCol="0">
            <a:spAutoFit/>
          </a:bodyPr>
          <a:lstStyle/>
          <a:p>
            <a:r>
              <a:rPr lang="en-US" sz="3200" b="1" dirty="0">
                <a:solidFill>
                  <a:schemeClr val="tx1">
                    <a:lumMod val="75000"/>
                    <a:lumOff val="25000"/>
                  </a:schemeClr>
                </a:solidFill>
              </a:rPr>
              <a:t>Yes, market is still growing Time Series info.</a:t>
            </a:r>
          </a:p>
          <a:p>
            <a:r>
              <a:rPr lang="en-US" sz="3200" b="1" i="1" dirty="0">
                <a:solidFill>
                  <a:schemeClr val="tx1">
                    <a:lumMod val="75000"/>
                    <a:lumOff val="25000"/>
                  </a:schemeClr>
                </a:solidFill>
              </a:rPr>
              <a:t>Upon reflection we looked at 2 diverse markets:</a:t>
            </a:r>
          </a:p>
          <a:p>
            <a:r>
              <a:rPr lang="en-US" sz="3200" b="1" i="1" dirty="0">
                <a:solidFill>
                  <a:schemeClr val="tx1">
                    <a:lumMod val="75000"/>
                    <a:lumOff val="25000"/>
                  </a:schemeClr>
                </a:solidFill>
              </a:rPr>
              <a:t>Denver vs London</a:t>
            </a:r>
          </a:p>
          <a:p>
            <a:r>
              <a:rPr lang="en-US" sz="3200" b="1" i="1" dirty="0">
                <a:solidFill>
                  <a:schemeClr val="tx1">
                    <a:lumMod val="75000"/>
                    <a:lumOff val="25000"/>
                  </a:schemeClr>
                </a:solidFill>
              </a:rPr>
              <a:t>-Mapped Out Data to Confirm </a:t>
            </a:r>
            <a:r>
              <a:rPr lang="en-US" sz="3200" b="1" i="1" dirty="0" err="1">
                <a:solidFill>
                  <a:schemeClr val="tx1">
                    <a:lumMod val="75000"/>
                    <a:lumOff val="25000"/>
                  </a:schemeClr>
                </a:solidFill>
              </a:rPr>
              <a:t>Hypoth</a:t>
            </a:r>
            <a:endParaRPr lang="en-US" sz="3200" b="1" i="1" dirty="0">
              <a:solidFill>
                <a:schemeClr val="tx1">
                  <a:lumMod val="75000"/>
                  <a:lumOff val="25000"/>
                </a:schemeClr>
              </a:solidFill>
            </a:endParaRPr>
          </a:p>
          <a:p>
            <a:r>
              <a:rPr lang="en-US" sz="3200" b="1" i="1" dirty="0">
                <a:solidFill>
                  <a:schemeClr val="tx1">
                    <a:lumMod val="75000"/>
                    <a:lumOff val="25000"/>
                  </a:schemeClr>
                </a:solidFill>
              </a:rPr>
              <a:t>-What does tagging to Starbucks locations reveal?</a:t>
            </a:r>
          </a:p>
          <a:p>
            <a:r>
              <a:rPr lang="en-US" sz="3200" b="1" i="1" dirty="0">
                <a:solidFill>
                  <a:schemeClr val="tx1">
                    <a:lumMod val="75000"/>
                    <a:lumOff val="25000"/>
                  </a:schemeClr>
                </a:solidFill>
              </a:rPr>
              <a:t>	Proximity to Starbucks</a:t>
            </a:r>
          </a:p>
          <a:p>
            <a:r>
              <a:rPr lang="en-US" sz="3200" b="1" i="1" dirty="0">
                <a:solidFill>
                  <a:schemeClr val="tx1">
                    <a:lumMod val="75000"/>
                    <a:lumOff val="25000"/>
                  </a:schemeClr>
                </a:solidFill>
              </a:rPr>
              <a:t>	Reviews to Location</a:t>
            </a:r>
            <a:endParaRPr lang="en-US" sz="3200" b="1" i="1" dirty="0">
              <a:solidFill>
                <a:schemeClr val="accent6"/>
              </a:solidFill>
            </a:endParaRPr>
          </a:p>
        </p:txBody>
      </p:sp>
    </p:spTree>
    <p:extLst>
      <p:ext uri="{BB962C8B-B14F-4D97-AF65-F5344CB8AC3E}">
        <p14:creationId xmlns:p14="http://schemas.microsoft.com/office/powerpoint/2010/main" val="3868248104"/>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alpha val="74215"/>
          </a:schemeClr>
        </a:solidFill>
        <a:effectLst/>
      </p:bgPr>
    </p:bg>
    <p:spTree>
      <p:nvGrpSpPr>
        <p:cNvPr id="1" name=""/>
        <p:cNvGrpSpPr/>
        <p:nvPr/>
      </p:nvGrpSpPr>
      <p:grpSpPr>
        <a:xfrm>
          <a:off x="0" y="0"/>
          <a:ext cx="0" cy="0"/>
          <a:chOff x="0" y="0"/>
          <a:chExt cx="0" cy="0"/>
        </a:xfrm>
      </p:grpSpPr>
      <p:pic>
        <p:nvPicPr>
          <p:cNvPr id="11" name="Picture 10" descr="A city with mountains in the background&#10;&#10;Description automatically generated">
            <a:extLst>
              <a:ext uri="{FF2B5EF4-FFF2-40B4-BE49-F238E27FC236}">
                <a16:creationId xmlns:a16="http://schemas.microsoft.com/office/drawing/2014/main" id="{C86B294E-C668-A494-061C-CF324578E97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saturation sat="0"/>
                    </a14:imgEffect>
                    <a14:imgEffect>
                      <a14:brightnessContrast bright="-14000" contrast="30000"/>
                    </a14:imgEffect>
                  </a14:imgLayer>
                </a14:imgProps>
              </a:ext>
            </a:extLst>
          </a:blip>
          <a:stretch>
            <a:fillRect/>
          </a:stretch>
        </p:blipFill>
        <p:spPr>
          <a:xfrm>
            <a:off x="-965383" y="-896493"/>
            <a:ext cx="13515191" cy="8307945"/>
          </a:xfrm>
          <a:prstGeom prst="rect">
            <a:avLst/>
          </a:prstGeom>
          <a:effectLst>
            <a:glow>
              <a:schemeClr val="accent1">
                <a:alpha val="60216"/>
              </a:schemeClr>
            </a:glow>
          </a:effectLst>
        </p:spPr>
      </p:pic>
      <p:sp>
        <p:nvSpPr>
          <p:cNvPr id="9" name="Freeform 8">
            <a:extLst>
              <a:ext uri="{FF2B5EF4-FFF2-40B4-BE49-F238E27FC236}">
                <a16:creationId xmlns:a16="http://schemas.microsoft.com/office/drawing/2014/main" id="{AA6D84F7-B3A4-A481-777E-5EF0AE434552}"/>
              </a:ext>
            </a:extLst>
          </p:cNvPr>
          <p:cNvSpPr/>
          <p:nvPr/>
        </p:nvSpPr>
        <p:spPr>
          <a:xfrm>
            <a:off x="-965383" y="-896492"/>
            <a:ext cx="13515191" cy="8307944"/>
          </a:xfrm>
          <a:custGeom>
            <a:avLst/>
            <a:gdLst>
              <a:gd name="connsiteX0" fmla="*/ 9607925 w 11964201"/>
              <a:gd name="connsiteY0" fmla="*/ 2705085 h 6545178"/>
              <a:gd name="connsiteX1" fmla="*/ 9386437 w 11964201"/>
              <a:gd name="connsiteY1" fmla="*/ 2824647 h 6545178"/>
              <a:gd name="connsiteX2" fmla="*/ 7976700 w 11964201"/>
              <a:gd name="connsiteY2" fmla="*/ 5464743 h 6545178"/>
              <a:gd name="connsiteX3" fmla="*/ 8070301 w 11964201"/>
              <a:gd name="connsiteY3" fmla="*/ 5772838 h 6545178"/>
              <a:gd name="connsiteX4" fmla="*/ 8873667 w 11964201"/>
              <a:gd name="connsiteY4" fmla="*/ 6201813 h 6545178"/>
              <a:gd name="connsiteX5" fmla="*/ 9181762 w 11964201"/>
              <a:gd name="connsiteY5" fmla="*/ 6108213 h 6545178"/>
              <a:gd name="connsiteX6" fmla="*/ 10591499 w 11964201"/>
              <a:gd name="connsiteY6" fmla="*/ 3468116 h 6545178"/>
              <a:gd name="connsiteX7" fmla="*/ 10497898 w 11964201"/>
              <a:gd name="connsiteY7" fmla="*/ 3160021 h 6545178"/>
              <a:gd name="connsiteX8" fmla="*/ 9694532 w 11964201"/>
              <a:gd name="connsiteY8" fmla="*/ 2731046 h 6545178"/>
              <a:gd name="connsiteX9" fmla="*/ 9607925 w 11964201"/>
              <a:gd name="connsiteY9" fmla="*/ 2705085 h 6545178"/>
              <a:gd name="connsiteX10" fmla="*/ 0 w 11964201"/>
              <a:gd name="connsiteY10" fmla="*/ 0 h 6545178"/>
              <a:gd name="connsiteX11" fmla="*/ 9071715 w 11964201"/>
              <a:gd name="connsiteY11" fmla="*/ 0 h 6545178"/>
              <a:gd name="connsiteX12" fmla="*/ 7693997 w 11964201"/>
              <a:gd name="connsiteY12" fmla="*/ 2580132 h 6545178"/>
              <a:gd name="connsiteX13" fmla="*/ 7787598 w 11964201"/>
              <a:gd name="connsiteY13" fmla="*/ 2888227 h 6545178"/>
              <a:gd name="connsiteX14" fmla="*/ 8590964 w 11964201"/>
              <a:gd name="connsiteY14" fmla="*/ 3317201 h 6545178"/>
              <a:gd name="connsiteX15" fmla="*/ 8899059 w 11964201"/>
              <a:gd name="connsiteY15" fmla="*/ 3223601 h 6545178"/>
              <a:gd name="connsiteX16" fmla="*/ 10308796 w 11964201"/>
              <a:gd name="connsiteY16" fmla="*/ 583505 h 6545178"/>
              <a:gd name="connsiteX17" fmla="*/ 10215195 w 11964201"/>
              <a:gd name="connsiteY17" fmla="*/ 275409 h 6545178"/>
              <a:gd name="connsiteX18" fmla="*/ 9699419 w 11964201"/>
              <a:gd name="connsiteY18" fmla="*/ 0 h 6545178"/>
              <a:gd name="connsiteX19" fmla="*/ 10900991 w 11964201"/>
              <a:gd name="connsiteY19" fmla="*/ 0 h 6545178"/>
              <a:gd name="connsiteX20" fmla="*/ 9761519 w 11964201"/>
              <a:gd name="connsiteY20" fmla="*/ 2133955 h 6545178"/>
              <a:gd name="connsiteX21" fmla="*/ 9855120 w 11964201"/>
              <a:gd name="connsiteY21" fmla="*/ 2442051 h 6545178"/>
              <a:gd name="connsiteX22" fmla="*/ 10658486 w 11964201"/>
              <a:gd name="connsiteY22" fmla="*/ 2871026 h 6545178"/>
              <a:gd name="connsiteX23" fmla="*/ 10966581 w 11964201"/>
              <a:gd name="connsiteY23" fmla="*/ 2777425 h 6545178"/>
              <a:gd name="connsiteX24" fmla="*/ 11964201 w 11964201"/>
              <a:gd name="connsiteY24" fmla="*/ 909124 h 6545178"/>
              <a:gd name="connsiteX25" fmla="*/ 11964201 w 11964201"/>
              <a:gd name="connsiteY25" fmla="*/ 1747221 h 6545178"/>
              <a:gd name="connsiteX26" fmla="*/ 10963061 w 11964201"/>
              <a:gd name="connsiteY26" fmla="*/ 3622113 h 6545178"/>
              <a:gd name="connsiteX27" fmla="*/ 11056662 w 11964201"/>
              <a:gd name="connsiteY27" fmla="*/ 3930208 h 6545178"/>
              <a:gd name="connsiteX28" fmla="*/ 11860028 w 11964201"/>
              <a:gd name="connsiteY28" fmla="*/ 4359183 h 6545178"/>
              <a:gd name="connsiteX29" fmla="*/ 11946635 w 11964201"/>
              <a:gd name="connsiteY29" fmla="*/ 4385145 h 6545178"/>
              <a:gd name="connsiteX30" fmla="*/ 11964201 w 11964201"/>
              <a:gd name="connsiteY30" fmla="*/ 4385025 h 6545178"/>
              <a:gd name="connsiteX31" fmla="*/ 11964201 w 11964201"/>
              <a:gd name="connsiteY31" fmla="*/ 6545178 h 6545178"/>
              <a:gd name="connsiteX32" fmla="*/ 10963630 w 11964201"/>
              <a:gd name="connsiteY32" fmla="*/ 6545178 h 6545178"/>
              <a:gd name="connsiteX33" fmla="*/ 11784150 w 11964201"/>
              <a:gd name="connsiteY33" fmla="*/ 5008543 h 6545178"/>
              <a:gd name="connsiteX34" fmla="*/ 11690549 w 11964201"/>
              <a:gd name="connsiteY34" fmla="*/ 4700448 h 6545178"/>
              <a:gd name="connsiteX35" fmla="*/ 10887183 w 11964201"/>
              <a:gd name="connsiteY35" fmla="*/ 4271473 h 6545178"/>
              <a:gd name="connsiteX36" fmla="*/ 10579088 w 11964201"/>
              <a:gd name="connsiteY36" fmla="*/ 4365074 h 6545178"/>
              <a:gd name="connsiteX37" fmla="*/ 9414974 w 11964201"/>
              <a:gd name="connsiteY37" fmla="*/ 6545178 h 6545178"/>
              <a:gd name="connsiteX38" fmla="*/ 7037395 w 11964201"/>
              <a:gd name="connsiteY38" fmla="*/ 6545178 h 6545178"/>
              <a:gd name="connsiteX39" fmla="*/ 7056709 w 11964201"/>
              <a:gd name="connsiteY39" fmla="*/ 6532440 h 6545178"/>
              <a:gd name="connsiteX40" fmla="*/ 7114238 w 11964201"/>
              <a:gd name="connsiteY40" fmla="*/ 6462689 h 6545178"/>
              <a:gd name="connsiteX41" fmla="*/ 8523975 w 11964201"/>
              <a:gd name="connsiteY41" fmla="*/ 3822592 h 6545178"/>
              <a:gd name="connsiteX42" fmla="*/ 8430374 w 11964201"/>
              <a:gd name="connsiteY42" fmla="*/ 3514497 h 6545178"/>
              <a:gd name="connsiteX43" fmla="*/ 7627009 w 11964201"/>
              <a:gd name="connsiteY43" fmla="*/ 3085522 h 6545178"/>
              <a:gd name="connsiteX44" fmla="*/ 7318914 w 11964201"/>
              <a:gd name="connsiteY44" fmla="*/ 3179123 h 6545178"/>
              <a:gd name="connsiteX45" fmla="*/ 5909176 w 11964201"/>
              <a:gd name="connsiteY45" fmla="*/ 5819219 h 6545178"/>
              <a:gd name="connsiteX46" fmla="*/ 6002777 w 11964201"/>
              <a:gd name="connsiteY46" fmla="*/ 6127314 h 6545178"/>
              <a:gd name="connsiteX47" fmla="*/ 6785335 w 11964201"/>
              <a:gd name="connsiteY47" fmla="*/ 6545178 h 6545178"/>
              <a:gd name="connsiteX48" fmla="*/ 0 w 11964201"/>
              <a:gd name="connsiteY48" fmla="*/ 6545178 h 654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964201" h="6545178">
                <a:moveTo>
                  <a:pt x="9607925" y="2705085"/>
                </a:moveTo>
                <a:cubicBezTo>
                  <a:pt x="9519557" y="2697082"/>
                  <a:pt x="9430860" y="2741453"/>
                  <a:pt x="9386437" y="2824647"/>
                </a:cubicBezTo>
                <a:lnTo>
                  <a:pt x="7976700" y="5464743"/>
                </a:lnTo>
                <a:cubicBezTo>
                  <a:pt x="7917469" y="5575669"/>
                  <a:pt x="7959375" y="5713607"/>
                  <a:pt x="8070301" y="5772838"/>
                </a:cubicBezTo>
                <a:lnTo>
                  <a:pt x="8873667" y="6201813"/>
                </a:lnTo>
                <a:cubicBezTo>
                  <a:pt x="8984592" y="6261044"/>
                  <a:pt x="9122531" y="6219138"/>
                  <a:pt x="9181762" y="6108213"/>
                </a:cubicBezTo>
                <a:lnTo>
                  <a:pt x="10591499" y="3468116"/>
                </a:lnTo>
                <a:cubicBezTo>
                  <a:pt x="10650730" y="3357190"/>
                  <a:pt x="10608824" y="3219253"/>
                  <a:pt x="10497898" y="3160021"/>
                </a:cubicBezTo>
                <a:lnTo>
                  <a:pt x="9694532" y="2731046"/>
                </a:lnTo>
                <a:cubicBezTo>
                  <a:pt x="9666801" y="2716239"/>
                  <a:pt x="9637381" y="2707752"/>
                  <a:pt x="9607925" y="2705085"/>
                </a:cubicBezTo>
                <a:close/>
                <a:moveTo>
                  <a:pt x="0" y="0"/>
                </a:moveTo>
                <a:lnTo>
                  <a:pt x="9071715" y="0"/>
                </a:lnTo>
                <a:lnTo>
                  <a:pt x="7693997" y="2580132"/>
                </a:lnTo>
                <a:cubicBezTo>
                  <a:pt x="7634766" y="2691057"/>
                  <a:pt x="7676672" y="2828995"/>
                  <a:pt x="7787598" y="2888227"/>
                </a:cubicBezTo>
                <a:lnTo>
                  <a:pt x="8590964" y="3317201"/>
                </a:lnTo>
                <a:cubicBezTo>
                  <a:pt x="8701889" y="3376433"/>
                  <a:pt x="8839828" y="3334526"/>
                  <a:pt x="8899059" y="3223601"/>
                </a:cubicBezTo>
                <a:lnTo>
                  <a:pt x="10308796" y="583505"/>
                </a:lnTo>
                <a:cubicBezTo>
                  <a:pt x="10368027" y="472579"/>
                  <a:pt x="10326121" y="334641"/>
                  <a:pt x="10215195" y="275409"/>
                </a:cubicBezTo>
                <a:lnTo>
                  <a:pt x="9699419" y="0"/>
                </a:lnTo>
                <a:lnTo>
                  <a:pt x="10900991" y="0"/>
                </a:lnTo>
                <a:lnTo>
                  <a:pt x="9761519" y="2133955"/>
                </a:lnTo>
                <a:cubicBezTo>
                  <a:pt x="9702288" y="2244881"/>
                  <a:pt x="9744194" y="2382820"/>
                  <a:pt x="9855120" y="2442051"/>
                </a:cubicBezTo>
                <a:lnTo>
                  <a:pt x="10658486" y="2871026"/>
                </a:lnTo>
                <a:cubicBezTo>
                  <a:pt x="10769411" y="2930256"/>
                  <a:pt x="10907350" y="2888350"/>
                  <a:pt x="10966581" y="2777425"/>
                </a:cubicBezTo>
                <a:lnTo>
                  <a:pt x="11964201" y="909124"/>
                </a:lnTo>
                <a:lnTo>
                  <a:pt x="11964201" y="1747221"/>
                </a:lnTo>
                <a:lnTo>
                  <a:pt x="10963061" y="3622113"/>
                </a:lnTo>
                <a:cubicBezTo>
                  <a:pt x="10903830" y="3733039"/>
                  <a:pt x="10945736" y="3870977"/>
                  <a:pt x="11056662" y="3930208"/>
                </a:cubicBezTo>
                <a:lnTo>
                  <a:pt x="11860028" y="4359183"/>
                </a:lnTo>
                <a:cubicBezTo>
                  <a:pt x="11887760" y="4373991"/>
                  <a:pt x="11917179" y="4382478"/>
                  <a:pt x="11946635" y="4385145"/>
                </a:cubicBezTo>
                <a:lnTo>
                  <a:pt x="11964201" y="4385025"/>
                </a:lnTo>
                <a:lnTo>
                  <a:pt x="11964201" y="6545178"/>
                </a:lnTo>
                <a:lnTo>
                  <a:pt x="10963630" y="6545178"/>
                </a:lnTo>
                <a:lnTo>
                  <a:pt x="11784150" y="5008543"/>
                </a:lnTo>
                <a:cubicBezTo>
                  <a:pt x="11843381" y="4897618"/>
                  <a:pt x="11801475" y="4759679"/>
                  <a:pt x="11690549" y="4700448"/>
                </a:cubicBezTo>
                <a:lnTo>
                  <a:pt x="10887183" y="4271473"/>
                </a:lnTo>
                <a:cubicBezTo>
                  <a:pt x="10776258" y="4212242"/>
                  <a:pt x="10638319" y="4254148"/>
                  <a:pt x="10579088" y="4365074"/>
                </a:cubicBezTo>
                <a:lnTo>
                  <a:pt x="9414974" y="6545178"/>
                </a:lnTo>
                <a:lnTo>
                  <a:pt x="7037395" y="6545178"/>
                </a:lnTo>
                <a:lnTo>
                  <a:pt x="7056709" y="6532440"/>
                </a:lnTo>
                <a:cubicBezTo>
                  <a:pt x="7079703" y="6513838"/>
                  <a:pt x="7099430" y="6490420"/>
                  <a:pt x="7114238" y="6462689"/>
                </a:cubicBezTo>
                <a:lnTo>
                  <a:pt x="8523975" y="3822592"/>
                </a:lnTo>
                <a:cubicBezTo>
                  <a:pt x="8583206" y="3711666"/>
                  <a:pt x="8541300" y="3573728"/>
                  <a:pt x="8430374" y="3514497"/>
                </a:cubicBezTo>
                <a:lnTo>
                  <a:pt x="7627009" y="3085522"/>
                </a:lnTo>
                <a:cubicBezTo>
                  <a:pt x="7516083" y="3026291"/>
                  <a:pt x="7378145" y="3068197"/>
                  <a:pt x="7318914" y="3179123"/>
                </a:cubicBezTo>
                <a:lnTo>
                  <a:pt x="5909176" y="5819219"/>
                </a:lnTo>
                <a:cubicBezTo>
                  <a:pt x="5849945" y="5930145"/>
                  <a:pt x="5891851" y="6068083"/>
                  <a:pt x="6002777" y="6127314"/>
                </a:cubicBezTo>
                <a:lnTo>
                  <a:pt x="6785335" y="6545178"/>
                </a:lnTo>
                <a:lnTo>
                  <a:pt x="0" y="6545178"/>
                </a:lnTo>
                <a:close/>
              </a:path>
            </a:pathLst>
          </a:custGeom>
          <a:solidFill>
            <a:srgbClr val="2791A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extBox 11">
            <a:extLst>
              <a:ext uri="{FF2B5EF4-FFF2-40B4-BE49-F238E27FC236}">
                <a16:creationId xmlns:a16="http://schemas.microsoft.com/office/drawing/2014/main" id="{1832FC9A-9A4E-9965-437C-11F07CDF32FF}"/>
              </a:ext>
            </a:extLst>
          </p:cNvPr>
          <p:cNvSpPr txBox="1"/>
          <p:nvPr/>
        </p:nvSpPr>
        <p:spPr>
          <a:xfrm>
            <a:off x="1110814" y="0"/>
            <a:ext cx="5870089" cy="6924973"/>
          </a:xfrm>
          <a:prstGeom prst="rect">
            <a:avLst/>
          </a:prstGeom>
          <a:noFill/>
        </p:spPr>
        <p:txBody>
          <a:bodyPr wrap="square" rtlCol="0">
            <a:spAutoFit/>
          </a:bodyPr>
          <a:lstStyle/>
          <a:p>
            <a:r>
              <a:rPr lang="en-US" sz="4000" b="1" dirty="0">
                <a:solidFill>
                  <a:schemeClr val="bg1"/>
                </a:solidFill>
                <a:latin typeface="+mj-lt"/>
              </a:rPr>
              <a:t>Denver, Colorado</a:t>
            </a:r>
          </a:p>
          <a:p>
            <a:endParaRPr lang="en-US" sz="4000" b="1" dirty="0">
              <a:solidFill>
                <a:schemeClr val="bg1"/>
              </a:solidFill>
            </a:endParaRPr>
          </a:p>
          <a:p>
            <a:r>
              <a:rPr lang="en-US" sz="3600" dirty="0">
                <a:solidFill>
                  <a:schemeClr val="bg1"/>
                </a:solidFill>
                <a:latin typeface="+mj-lt"/>
              </a:rPr>
              <a:t>After Cleanup, Final Datasets Included:</a:t>
            </a:r>
          </a:p>
          <a:p>
            <a:endParaRPr lang="en-US" sz="3600" dirty="0">
              <a:solidFill>
                <a:schemeClr val="bg1"/>
              </a:solidFill>
              <a:latin typeface="+mj-lt"/>
            </a:endParaRPr>
          </a:p>
          <a:p>
            <a:pPr marL="571500" indent="-571500">
              <a:buFont typeface="Wingdings" pitchFamily="2" charset="2"/>
              <a:buChar char="v"/>
            </a:pPr>
            <a:r>
              <a:rPr lang="en-US" sz="3600" dirty="0">
                <a:solidFill>
                  <a:schemeClr val="bg1"/>
                </a:solidFill>
                <a:latin typeface="+mj-lt"/>
              </a:rPr>
              <a:t>303 Denver Starbucks </a:t>
            </a:r>
          </a:p>
          <a:p>
            <a:pPr marL="571500" indent="-571500">
              <a:buFont typeface="Wingdings" pitchFamily="2" charset="2"/>
              <a:buChar char="v"/>
            </a:pPr>
            <a:endParaRPr lang="en-US" sz="3600" dirty="0">
              <a:solidFill>
                <a:schemeClr val="bg1"/>
              </a:solidFill>
              <a:latin typeface="+mj-lt"/>
            </a:endParaRPr>
          </a:p>
          <a:p>
            <a:pPr marL="571500" indent="-571500">
              <a:buFont typeface="Wingdings" pitchFamily="2" charset="2"/>
              <a:buChar char="v"/>
            </a:pPr>
            <a:r>
              <a:rPr lang="en-US" sz="3600" dirty="0">
                <a:solidFill>
                  <a:schemeClr val="bg1"/>
                </a:solidFill>
                <a:latin typeface="+mj-lt"/>
              </a:rPr>
              <a:t>5,367 Denver Airbnb Sites</a:t>
            </a:r>
          </a:p>
          <a:p>
            <a:endParaRPr lang="en-US" sz="3600" dirty="0">
              <a:solidFill>
                <a:schemeClr val="bg1"/>
              </a:solidFill>
              <a:latin typeface="+mj-lt"/>
            </a:endParaRPr>
          </a:p>
          <a:p>
            <a:r>
              <a:rPr lang="en-US" sz="3600" dirty="0">
                <a:solidFill>
                  <a:schemeClr val="bg1"/>
                </a:solidFill>
                <a:latin typeface="+mj-lt"/>
              </a:rPr>
              <a:t>In 5 Major Denver Neighborhoods</a:t>
            </a:r>
          </a:p>
          <a:p>
            <a:endParaRPr lang="en-US" sz="4000" dirty="0">
              <a:solidFill>
                <a:schemeClr val="bg1"/>
              </a:solidFill>
              <a:latin typeface="+mj-lt"/>
            </a:endParaRPr>
          </a:p>
        </p:txBody>
      </p:sp>
    </p:spTree>
    <p:extLst>
      <p:ext uri="{BB962C8B-B14F-4D97-AF65-F5344CB8AC3E}">
        <p14:creationId xmlns:p14="http://schemas.microsoft.com/office/powerpoint/2010/main" val="384191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remove" nodeType="afterEffect">
                                  <p:stCondLst>
                                    <p:cond delay="500"/>
                                  </p:stCondLst>
                                  <p:childTnLst>
                                    <p:animMotion origin="layout" path="M 0.07135 0.00208 L 1.34818 -0.025 " pathEditMode="relative" rAng="0" ptsTypes="AA">
                                      <p:cBhvr>
                                        <p:cTn id="6" dur="2000" spd="-100000" fill="hold"/>
                                        <p:tgtEl>
                                          <p:spTgt spid="11"/>
                                        </p:tgtEl>
                                        <p:attrNameLst>
                                          <p:attrName>ppt_x</p:attrName>
                                          <p:attrName>ppt_y</p:attrName>
                                        </p:attrNameLst>
                                      </p:cBhvr>
                                      <p:rCtr x="63841" y="-1366"/>
                                    </p:animMotion>
                                  </p:childTnLst>
                                  <p:subTnLst>
                                    <p:cmd type="evt" cmd="onstopaudio">
                                      <p:cBhvr>
                                        <p:cTn display="0" masterRel="sameClick">
                                          <p:stCondLst>
                                            <p:cond evt="begin" delay="0">
                                              <p:tn val="5"/>
                                            </p:cond>
                                          </p:stCondLst>
                                        </p:cTn>
                                        <p:tgtEl>
                                          <p:sldTgt/>
                                        </p:tgtEl>
                                      </p:cBhvr>
                                    </p:cmd>
                                  </p:subTnLst>
                                </p:cTn>
                              </p:par>
                              <p:par>
                                <p:cTn id="7" presetID="2" presetClass="entr" presetSubtype="4" repeatCount="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anim calcmode="lin" valueType="num">
                                      <p:cBhvr additive="base">
                                        <p:cTn id="9" dur="1000" fill="hold"/>
                                        <p:tgtEl>
                                          <p:spTgt spid="12"/>
                                        </p:tgtEl>
                                        <p:attrNameLst>
                                          <p:attrName>ppt_x</p:attrName>
                                        </p:attrNameLst>
                                      </p:cBhvr>
                                      <p:tavLst>
                                        <p:tav tm="0">
                                          <p:val>
                                            <p:strVal val="#ppt_x"/>
                                          </p:val>
                                        </p:tav>
                                        <p:tav tm="100000">
                                          <p:val>
                                            <p:strVal val="#ppt_x"/>
                                          </p:val>
                                        </p:tav>
                                      </p:tavLst>
                                    </p:anim>
                                    <p:anim calcmode="lin" valueType="num">
                                      <p:cBhvr additive="base">
                                        <p:cTn id="10" dur="1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1" name="Rectangle 40">
            <a:extLst>
              <a:ext uri="{FF2B5EF4-FFF2-40B4-BE49-F238E27FC236}">
                <a16:creationId xmlns:a16="http://schemas.microsoft.com/office/drawing/2014/main" id="{17115F77-2FAE-4CA7-9A7F-10D5F2C8F8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3" name="Rectangle 42">
            <a:extLst>
              <a:ext uri="{FF2B5EF4-FFF2-40B4-BE49-F238E27FC236}">
                <a16:creationId xmlns:a16="http://schemas.microsoft.com/office/drawing/2014/main" id="{5CD4C046-A04C-46CC-AFA3-6B0621F628C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useBgFill="1">
        <p:nvSpPr>
          <p:cNvPr id="45" name="Rectangle 44">
            <a:extLst>
              <a:ext uri="{FF2B5EF4-FFF2-40B4-BE49-F238E27FC236}">
                <a16:creationId xmlns:a16="http://schemas.microsoft.com/office/drawing/2014/main" id="{9FDD9264-A478-4B82-A891-2BEA8BF9F6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Diner restaurant">
            <a:extLst>
              <a:ext uri="{FF2B5EF4-FFF2-40B4-BE49-F238E27FC236}">
                <a16:creationId xmlns:a16="http://schemas.microsoft.com/office/drawing/2014/main" id="{AA4F53A1-52B5-AEB5-7036-1332715C3B8D}"/>
              </a:ext>
            </a:extLst>
          </p:cNvPr>
          <p:cNvPicPr>
            <a:picLocks noChangeAspect="1"/>
          </p:cNvPicPr>
          <p:nvPr/>
        </p:nvPicPr>
        <p:blipFill rotWithShape="1">
          <a:blip r:embed="rId3"/>
          <a:srcRect t="8118" r="9092" b="15255"/>
          <a:stretch/>
        </p:blipFill>
        <p:spPr>
          <a:xfrm>
            <a:off x="0" y="0"/>
            <a:ext cx="12188932" cy="6858000"/>
          </a:xfrm>
          <a:prstGeom prst="rect">
            <a:avLst/>
          </a:prstGeom>
        </p:spPr>
      </p:pic>
      <p:sp>
        <p:nvSpPr>
          <p:cNvPr id="47" name="Rectangle 46">
            <a:extLst>
              <a:ext uri="{FF2B5EF4-FFF2-40B4-BE49-F238E27FC236}">
                <a16:creationId xmlns:a16="http://schemas.microsoft.com/office/drawing/2014/main" id="{C4D755E9-CEF5-43A7-A514-4664F25F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61999"/>
            <a:ext cx="4642228"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5" name="Rectangle 4">
            <a:extLst>
              <a:ext uri="{FF2B5EF4-FFF2-40B4-BE49-F238E27FC236}">
                <a16:creationId xmlns:a16="http://schemas.microsoft.com/office/drawing/2014/main" id="{FB9E81E6-44C6-8669-2ED0-2A1A64ABF744}"/>
              </a:ext>
            </a:extLst>
          </p:cNvPr>
          <p:cNvSpPr/>
          <p:nvPr/>
        </p:nvSpPr>
        <p:spPr>
          <a:xfrm>
            <a:off x="-7913" y="3681046"/>
            <a:ext cx="4650141" cy="2408858"/>
          </a:xfrm>
          <a:prstGeom prst="rect">
            <a:avLst/>
          </a:prstGeom>
          <a:solidFill>
            <a:srgbClr val="2791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2F9E587C-C367-D035-A846-38B200E9B6DA}"/>
              </a:ext>
            </a:extLst>
          </p:cNvPr>
          <p:cNvSpPr txBox="1"/>
          <p:nvPr/>
        </p:nvSpPr>
        <p:spPr>
          <a:xfrm>
            <a:off x="0" y="758951"/>
            <a:ext cx="4642228" cy="3602034"/>
          </a:xfrm>
          <a:prstGeom prst="rect">
            <a:avLst/>
          </a:prstGeom>
          <a:solidFill>
            <a:srgbClr val="2791A6"/>
          </a:solidFill>
        </p:spPr>
        <p:txBody>
          <a:bodyPr vert="horz" lIns="91440" tIns="45720" rIns="91440" bIns="45720" rtlCol="0" anchor="b">
            <a:normAutofit/>
          </a:bodyPr>
          <a:lstStyle/>
          <a:p>
            <a:pPr defTabSz="914400">
              <a:lnSpc>
                <a:spcPct val="90000"/>
              </a:lnSpc>
              <a:spcBef>
                <a:spcPct val="0"/>
              </a:spcBef>
              <a:spcAft>
                <a:spcPts val="600"/>
              </a:spcAft>
            </a:pPr>
            <a:endParaRPr lang="en-US" sz="4400" b="1" spc="-100" dirty="0">
              <a:solidFill>
                <a:srgbClr val="FFFFFF"/>
              </a:solidFill>
              <a:latin typeface="+mj-lt"/>
              <a:ea typeface="+mj-ea"/>
              <a:cs typeface="+mj-cs"/>
            </a:endParaRPr>
          </a:p>
          <a:p>
            <a:pPr defTabSz="914400">
              <a:lnSpc>
                <a:spcPct val="90000"/>
              </a:lnSpc>
              <a:spcBef>
                <a:spcPct val="0"/>
              </a:spcBef>
              <a:spcAft>
                <a:spcPts val="600"/>
              </a:spcAft>
            </a:pPr>
            <a:endParaRPr lang="en-US" sz="4400" b="1" spc="-100" dirty="0">
              <a:solidFill>
                <a:srgbClr val="FFFFFF"/>
              </a:solidFill>
              <a:latin typeface="+mj-lt"/>
              <a:ea typeface="+mj-ea"/>
              <a:cs typeface="+mj-cs"/>
            </a:endParaRPr>
          </a:p>
          <a:p>
            <a:pPr defTabSz="914400">
              <a:lnSpc>
                <a:spcPct val="90000"/>
              </a:lnSpc>
              <a:spcBef>
                <a:spcPct val="0"/>
              </a:spcBef>
              <a:spcAft>
                <a:spcPts val="600"/>
              </a:spcAft>
            </a:pPr>
            <a:r>
              <a:rPr lang="en-US" sz="4400" b="1" spc="-100" dirty="0">
                <a:solidFill>
                  <a:srgbClr val="FFFFFF"/>
                </a:solidFill>
                <a:latin typeface="+mj-lt"/>
                <a:ea typeface="+mj-ea"/>
                <a:cs typeface="+mj-cs"/>
              </a:rPr>
              <a:t>Exploring The Data</a:t>
            </a:r>
            <a:endParaRPr lang="en-US" sz="4400" spc="-100" dirty="0">
              <a:solidFill>
                <a:srgbClr val="FFFFFF"/>
              </a:solidFill>
              <a:latin typeface="+mj-lt"/>
              <a:ea typeface="+mj-ea"/>
              <a:cs typeface="+mj-cs"/>
            </a:endParaRPr>
          </a:p>
        </p:txBody>
      </p:sp>
      <p:sp>
        <p:nvSpPr>
          <p:cNvPr id="49" name="Rectangle 48">
            <a:extLst>
              <a:ext uri="{FF2B5EF4-FFF2-40B4-BE49-F238E27FC236}">
                <a16:creationId xmlns:a16="http://schemas.microsoft.com/office/drawing/2014/main" id="{2BF879CD-ED15-450F-B829-699C694D2E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815864" y="758952"/>
            <a:ext cx="384048" cy="5330952"/>
          </a:xfrm>
          <a:prstGeom prst="rect">
            <a:avLst/>
          </a:prstGeom>
          <a:solidFill>
            <a:srgbClr val="C8C8C8">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959708696"/>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Picture 8" descr="A city with trees and mountains in the background&#10;&#10;Description automatically generated">
            <a:extLst>
              <a:ext uri="{FF2B5EF4-FFF2-40B4-BE49-F238E27FC236}">
                <a16:creationId xmlns:a16="http://schemas.microsoft.com/office/drawing/2014/main" id="{8E92516A-CD58-D272-D1E7-E4F8A871A05F}"/>
              </a:ext>
            </a:extLst>
          </p:cNvPr>
          <p:cNvPicPr>
            <a:picLocks noChangeAspect="1"/>
          </p:cNvPicPr>
          <p:nvPr/>
        </p:nvPicPr>
        <p:blipFill>
          <a:blip r:embed="rId3">
            <a:alphaModFix amt="47000"/>
            <a:extLst>
              <a:ext uri="{BEBA8EAE-BF5A-486C-A8C5-ECC9F3942E4B}">
                <a14:imgProps xmlns:a14="http://schemas.microsoft.com/office/drawing/2010/main">
                  <a14:imgLayer r:embed="rId4">
                    <a14:imgEffect>
                      <a14:colorTemperature colorTemp="8416"/>
                    </a14:imgEffect>
                    <a14:imgEffect>
                      <a14:saturation sat="33000"/>
                    </a14:imgEffect>
                  </a14:imgLayer>
                </a14:imgProps>
              </a:ext>
            </a:extLst>
          </a:blip>
          <a:stretch>
            <a:fillRect/>
          </a:stretch>
        </p:blipFill>
        <p:spPr>
          <a:xfrm>
            <a:off x="0" y="1"/>
            <a:ext cx="14395382" cy="6858000"/>
          </a:xfrm>
          <a:prstGeom prst="rect">
            <a:avLst/>
          </a:prstGeom>
          <a:ln>
            <a:solidFill>
              <a:schemeClr val="accent1"/>
            </a:solidFill>
          </a:ln>
        </p:spPr>
      </p:pic>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TextBox 3">
            <a:extLst>
              <a:ext uri="{FF2B5EF4-FFF2-40B4-BE49-F238E27FC236}">
                <a16:creationId xmlns:a16="http://schemas.microsoft.com/office/drawing/2014/main" id="{2F9E587C-C367-D035-A846-38B200E9B6DA}"/>
              </a:ext>
            </a:extLst>
          </p:cNvPr>
          <p:cNvSpPr txBox="1"/>
          <p:nvPr/>
        </p:nvSpPr>
        <p:spPr>
          <a:xfrm>
            <a:off x="1222438" y="700016"/>
            <a:ext cx="10795819" cy="584775"/>
          </a:xfrm>
          <a:prstGeom prst="rect">
            <a:avLst/>
          </a:prstGeom>
          <a:noFill/>
        </p:spPr>
        <p:txBody>
          <a:bodyPr wrap="square" rtlCol="0">
            <a:spAutoFit/>
          </a:bodyPr>
          <a:lstStyle/>
          <a:p>
            <a:r>
              <a:rPr lang="en-US" sz="3200" b="1" dirty="0">
                <a:solidFill>
                  <a:schemeClr val="tx1">
                    <a:lumMod val="75000"/>
                    <a:lumOff val="25000"/>
                  </a:schemeClr>
                </a:solidFill>
              </a:rPr>
              <a:t>Challenges:  These ”Districts” are Assigned Lat/Long </a:t>
            </a:r>
          </a:p>
        </p:txBody>
      </p:sp>
      <p:pic>
        <p:nvPicPr>
          <p:cNvPr id="2" name="Picture 1" descr="A screenshot of a computer program&#10;&#10;Description automatically generated">
            <a:extLst>
              <a:ext uri="{FF2B5EF4-FFF2-40B4-BE49-F238E27FC236}">
                <a16:creationId xmlns:a16="http://schemas.microsoft.com/office/drawing/2014/main" id="{B237C8FF-39FE-DEAF-2F4F-BD7C1902E3E6}"/>
              </a:ext>
            </a:extLst>
          </p:cNvPr>
          <p:cNvPicPr>
            <a:picLocks noChangeAspect="1"/>
          </p:cNvPicPr>
          <p:nvPr/>
        </p:nvPicPr>
        <p:blipFill>
          <a:blip r:embed="rId5"/>
          <a:stretch>
            <a:fillRect/>
          </a:stretch>
        </p:blipFill>
        <p:spPr>
          <a:xfrm>
            <a:off x="766916" y="1416551"/>
            <a:ext cx="4340732" cy="31498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3" name="Picture 2" descr="A map with circles and dots&#10;&#10;Description automatically generated">
            <a:extLst>
              <a:ext uri="{FF2B5EF4-FFF2-40B4-BE49-F238E27FC236}">
                <a16:creationId xmlns:a16="http://schemas.microsoft.com/office/drawing/2014/main" id="{3D90395B-A77A-57B8-66AA-DCCAB1047E03}"/>
              </a:ext>
            </a:extLst>
          </p:cNvPr>
          <p:cNvPicPr>
            <a:picLocks noChangeAspect="1"/>
          </p:cNvPicPr>
          <p:nvPr/>
        </p:nvPicPr>
        <p:blipFill>
          <a:blip r:embed="rId6"/>
          <a:stretch>
            <a:fillRect/>
          </a:stretch>
        </p:blipFill>
        <p:spPr>
          <a:xfrm>
            <a:off x="2857570" y="2291624"/>
            <a:ext cx="4226784" cy="314982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5" name="TextBox 4">
            <a:extLst>
              <a:ext uri="{FF2B5EF4-FFF2-40B4-BE49-F238E27FC236}">
                <a16:creationId xmlns:a16="http://schemas.microsoft.com/office/drawing/2014/main" id="{DF17C5DF-4045-757B-7DD2-F6BC137DC625}"/>
              </a:ext>
            </a:extLst>
          </p:cNvPr>
          <p:cNvSpPr txBox="1"/>
          <p:nvPr/>
        </p:nvSpPr>
        <p:spPr>
          <a:xfrm>
            <a:off x="7512266" y="2167802"/>
            <a:ext cx="2706491" cy="3108543"/>
          </a:xfrm>
          <a:prstGeom prst="rect">
            <a:avLst/>
          </a:prstGeom>
          <a:noFill/>
        </p:spPr>
        <p:txBody>
          <a:bodyPr wrap="square" rtlCol="0">
            <a:spAutoFit/>
          </a:bodyPr>
          <a:lstStyle/>
          <a:p>
            <a:r>
              <a:rPr lang="en-US" sz="2800" dirty="0">
                <a:solidFill>
                  <a:schemeClr val="tx1">
                    <a:lumMod val="75000"/>
                    <a:lumOff val="25000"/>
                  </a:schemeClr>
                </a:solidFill>
              </a:rPr>
              <a:t>“District”</a:t>
            </a:r>
          </a:p>
          <a:p>
            <a:r>
              <a:rPr lang="en-US" sz="2800" dirty="0">
                <a:solidFill>
                  <a:schemeClr val="tx1">
                    <a:lumMod val="75000"/>
                    <a:lumOff val="25000"/>
                  </a:schemeClr>
                </a:solidFill>
              </a:rPr>
              <a:t>Names:</a:t>
            </a:r>
          </a:p>
          <a:p>
            <a:r>
              <a:rPr lang="en-US" sz="2800" dirty="0" err="1">
                <a:solidFill>
                  <a:schemeClr val="tx1">
                    <a:lumMod val="75000"/>
                    <a:lumOff val="25000"/>
                  </a:schemeClr>
                </a:solidFill>
              </a:rPr>
              <a:t>Fivepoints</a:t>
            </a:r>
            <a:endParaRPr lang="en-US" sz="2800" dirty="0">
              <a:solidFill>
                <a:schemeClr val="tx1">
                  <a:lumMod val="75000"/>
                  <a:lumOff val="25000"/>
                </a:schemeClr>
              </a:solidFill>
            </a:endParaRPr>
          </a:p>
          <a:p>
            <a:r>
              <a:rPr lang="en-US" sz="2800" dirty="0">
                <a:solidFill>
                  <a:schemeClr val="tx1">
                    <a:lumMod val="75000"/>
                    <a:lumOff val="25000"/>
                  </a:schemeClr>
                </a:solidFill>
              </a:rPr>
              <a:t>Northwest</a:t>
            </a:r>
          </a:p>
          <a:p>
            <a:r>
              <a:rPr lang="en-US" sz="2800" dirty="0">
                <a:solidFill>
                  <a:schemeClr val="tx1">
                    <a:lumMod val="75000"/>
                    <a:lumOff val="25000"/>
                  </a:schemeClr>
                </a:solidFill>
              </a:rPr>
              <a:t>West</a:t>
            </a:r>
          </a:p>
          <a:p>
            <a:r>
              <a:rPr lang="en-US" sz="2800" dirty="0">
                <a:solidFill>
                  <a:schemeClr val="tx1">
                    <a:lumMod val="75000"/>
                    <a:lumOff val="25000"/>
                  </a:schemeClr>
                </a:solidFill>
              </a:rPr>
              <a:t>Northeast</a:t>
            </a:r>
          </a:p>
          <a:p>
            <a:r>
              <a:rPr lang="en-US" sz="2800" dirty="0">
                <a:solidFill>
                  <a:schemeClr val="tx1">
                    <a:lumMod val="75000"/>
                    <a:lumOff val="25000"/>
                  </a:schemeClr>
                </a:solidFill>
              </a:rPr>
              <a:t>Highland</a:t>
            </a:r>
          </a:p>
        </p:txBody>
      </p:sp>
      <p:sp>
        <p:nvSpPr>
          <p:cNvPr id="6" name="TextBox 5">
            <a:extLst>
              <a:ext uri="{FF2B5EF4-FFF2-40B4-BE49-F238E27FC236}">
                <a16:creationId xmlns:a16="http://schemas.microsoft.com/office/drawing/2014/main" id="{5A981E7F-89B4-0335-8CB4-02F36241B65A}"/>
              </a:ext>
            </a:extLst>
          </p:cNvPr>
          <p:cNvSpPr txBox="1"/>
          <p:nvPr/>
        </p:nvSpPr>
        <p:spPr>
          <a:xfrm>
            <a:off x="9362576" y="2167802"/>
            <a:ext cx="2580968" cy="3108543"/>
          </a:xfrm>
          <a:prstGeom prst="rect">
            <a:avLst/>
          </a:prstGeom>
          <a:noFill/>
        </p:spPr>
        <p:txBody>
          <a:bodyPr wrap="square" rtlCol="0">
            <a:spAutoFit/>
          </a:bodyPr>
          <a:lstStyle/>
          <a:p>
            <a:r>
              <a:rPr lang="en-US" sz="2800" dirty="0">
                <a:solidFill>
                  <a:schemeClr val="tx1">
                    <a:lumMod val="75000"/>
                    <a:lumOff val="25000"/>
                  </a:schemeClr>
                </a:solidFill>
              </a:rPr>
              <a:t>”Normal” Names:</a:t>
            </a:r>
          </a:p>
          <a:p>
            <a:r>
              <a:rPr lang="en-US" sz="2800" dirty="0">
                <a:solidFill>
                  <a:schemeClr val="tx1">
                    <a:lumMod val="75000"/>
                    <a:lumOff val="25000"/>
                  </a:schemeClr>
                </a:solidFill>
              </a:rPr>
              <a:t>Downtown</a:t>
            </a:r>
          </a:p>
          <a:p>
            <a:r>
              <a:rPr lang="en-US" sz="2800" dirty="0">
                <a:solidFill>
                  <a:schemeClr val="tx1">
                    <a:lumMod val="75000"/>
                    <a:lumOff val="25000"/>
                  </a:schemeClr>
                </a:solidFill>
              </a:rPr>
              <a:t>Cherry Creek</a:t>
            </a:r>
          </a:p>
          <a:p>
            <a:r>
              <a:rPr lang="en-US" sz="2800" dirty="0">
                <a:solidFill>
                  <a:schemeClr val="tx1">
                    <a:lumMod val="75000"/>
                    <a:lumOff val="25000"/>
                  </a:schemeClr>
                </a:solidFill>
              </a:rPr>
              <a:t>DU</a:t>
            </a:r>
          </a:p>
          <a:p>
            <a:r>
              <a:rPr lang="en-US" sz="2800" dirty="0">
                <a:solidFill>
                  <a:schemeClr val="tx1">
                    <a:lumMod val="75000"/>
                    <a:lumOff val="25000"/>
                  </a:schemeClr>
                </a:solidFill>
              </a:rPr>
              <a:t>Bakers</a:t>
            </a:r>
          </a:p>
          <a:p>
            <a:r>
              <a:rPr lang="en-US" sz="2800" dirty="0">
                <a:solidFill>
                  <a:schemeClr val="tx1">
                    <a:lumMod val="75000"/>
                    <a:lumOff val="25000"/>
                  </a:schemeClr>
                </a:solidFill>
              </a:rPr>
              <a:t>West</a:t>
            </a:r>
          </a:p>
        </p:txBody>
      </p:sp>
    </p:spTree>
    <p:extLst>
      <p:ext uri="{BB962C8B-B14F-4D97-AF65-F5344CB8AC3E}">
        <p14:creationId xmlns:p14="http://schemas.microsoft.com/office/powerpoint/2010/main" val="29596529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TextBox 3">
            <a:extLst>
              <a:ext uri="{FF2B5EF4-FFF2-40B4-BE49-F238E27FC236}">
                <a16:creationId xmlns:a16="http://schemas.microsoft.com/office/drawing/2014/main" id="{2F9E587C-C367-D035-A846-38B200E9B6DA}"/>
              </a:ext>
            </a:extLst>
          </p:cNvPr>
          <p:cNvSpPr txBox="1"/>
          <p:nvPr/>
        </p:nvSpPr>
        <p:spPr>
          <a:xfrm>
            <a:off x="1504336" y="2844225"/>
            <a:ext cx="10323870" cy="2062103"/>
          </a:xfrm>
          <a:prstGeom prst="rect">
            <a:avLst/>
          </a:prstGeom>
          <a:noFill/>
        </p:spPr>
        <p:txBody>
          <a:bodyPr wrap="square" rtlCol="0">
            <a:spAutoFit/>
          </a:bodyPr>
          <a:lstStyle/>
          <a:p>
            <a:r>
              <a:rPr lang="en-US" sz="3200" b="1" dirty="0">
                <a:solidFill>
                  <a:schemeClr val="tx1">
                    <a:lumMod val="75000"/>
                    <a:lumOff val="25000"/>
                  </a:schemeClr>
                </a:solidFill>
              </a:rPr>
              <a:t>Question:  Is There A Correlation Between Airbnb Top     					 Reviews and Proximity to Starbucks?</a:t>
            </a:r>
          </a:p>
          <a:p>
            <a:endParaRPr lang="en-US" sz="3200" b="1" dirty="0">
              <a:solidFill>
                <a:schemeClr val="tx1">
                  <a:lumMod val="75000"/>
                  <a:lumOff val="25000"/>
                </a:schemeClr>
              </a:solidFill>
            </a:endParaRPr>
          </a:p>
          <a:p>
            <a:r>
              <a:rPr lang="en-US" sz="3200" b="1" i="1" dirty="0">
                <a:solidFill>
                  <a:schemeClr val="accent6"/>
                </a:solidFill>
              </a:rPr>
              <a:t>Matt has a graph of this in files. Clean-up…</a:t>
            </a:r>
          </a:p>
        </p:txBody>
      </p:sp>
    </p:spTree>
    <p:extLst>
      <p:ext uri="{BB962C8B-B14F-4D97-AF65-F5344CB8AC3E}">
        <p14:creationId xmlns:p14="http://schemas.microsoft.com/office/powerpoint/2010/main" val="267442877"/>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TextBox 3">
            <a:extLst>
              <a:ext uri="{FF2B5EF4-FFF2-40B4-BE49-F238E27FC236}">
                <a16:creationId xmlns:a16="http://schemas.microsoft.com/office/drawing/2014/main" id="{2F9E587C-C367-D035-A846-38B200E9B6DA}"/>
              </a:ext>
            </a:extLst>
          </p:cNvPr>
          <p:cNvSpPr txBox="1"/>
          <p:nvPr/>
        </p:nvSpPr>
        <p:spPr>
          <a:xfrm>
            <a:off x="1504336" y="2844225"/>
            <a:ext cx="10323870" cy="1077218"/>
          </a:xfrm>
          <a:prstGeom prst="rect">
            <a:avLst/>
          </a:prstGeom>
          <a:noFill/>
        </p:spPr>
        <p:txBody>
          <a:bodyPr wrap="square" rtlCol="0">
            <a:spAutoFit/>
          </a:bodyPr>
          <a:lstStyle/>
          <a:p>
            <a:r>
              <a:rPr lang="en-US" sz="3200" b="1" dirty="0">
                <a:solidFill>
                  <a:schemeClr val="tx1">
                    <a:lumMod val="75000"/>
                    <a:lumOff val="25000"/>
                  </a:schemeClr>
                </a:solidFill>
              </a:rPr>
              <a:t>Question:  What Type of Property Is Getting The Best</a:t>
            </a:r>
          </a:p>
          <a:p>
            <a:r>
              <a:rPr lang="en-US" sz="3200" b="1" dirty="0">
                <a:solidFill>
                  <a:schemeClr val="tx1">
                    <a:lumMod val="75000"/>
                    <a:lumOff val="25000"/>
                  </a:schemeClr>
                </a:solidFill>
              </a:rPr>
              <a:t>			       Reviews?</a:t>
            </a:r>
          </a:p>
        </p:txBody>
      </p:sp>
    </p:spTree>
    <p:extLst>
      <p:ext uri="{BB962C8B-B14F-4D97-AF65-F5344CB8AC3E}">
        <p14:creationId xmlns:p14="http://schemas.microsoft.com/office/powerpoint/2010/main" val="1104710214"/>
      </p:ext>
    </p:extLst>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TextBox 3">
            <a:extLst>
              <a:ext uri="{FF2B5EF4-FFF2-40B4-BE49-F238E27FC236}">
                <a16:creationId xmlns:a16="http://schemas.microsoft.com/office/drawing/2014/main" id="{2F9E587C-C367-D035-A846-38B200E9B6DA}"/>
              </a:ext>
            </a:extLst>
          </p:cNvPr>
          <p:cNvSpPr txBox="1"/>
          <p:nvPr/>
        </p:nvSpPr>
        <p:spPr>
          <a:xfrm>
            <a:off x="1590368" y="2644170"/>
            <a:ext cx="9011264" cy="3046988"/>
          </a:xfrm>
          <a:prstGeom prst="rect">
            <a:avLst/>
          </a:prstGeom>
          <a:noFill/>
        </p:spPr>
        <p:txBody>
          <a:bodyPr wrap="square" rtlCol="0">
            <a:spAutoFit/>
          </a:bodyPr>
          <a:lstStyle/>
          <a:p>
            <a:r>
              <a:rPr lang="en-US" sz="3200" b="1" dirty="0">
                <a:solidFill>
                  <a:schemeClr val="tx1">
                    <a:lumMod val="75000"/>
                    <a:lumOff val="25000"/>
                  </a:schemeClr>
                </a:solidFill>
              </a:rPr>
              <a:t>Question:	Are There Any “Obvious” Opportunities</a:t>
            </a:r>
          </a:p>
          <a:p>
            <a:r>
              <a:rPr lang="en-US" sz="3200" b="1" dirty="0">
                <a:solidFill>
                  <a:schemeClr val="tx1">
                    <a:lumMod val="75000"/>
                    <a:lumOff val="25000"/>
                  </a:schemeClr>
                </a:solidFill>
              </a:rPr>
              <a:t>				Due to High Density of Starbucks and</a:t>
            </a:r>
          </a:p>
          <a:p>
            <a:r>
              <a:rPr lang="en-US" sz="3200" b="1" dirty="0">
                <a:solidFill>
                  <a:schemeClr val="tx1">
                    <a:lumMod val="75000"/>
                    <a:lumOff val="25000"/>
                  </a:schemeClr>
                </a:solidFill>
              </a:rPr>
              <a:t>				Low Density of Airbnb?</a:t>
            </a:r>
          </a:p>
          <a:p>
            <a:endParaRPr lang="en-US" sz="3200" b="1" dirty="0">
              <a:solidFill>
                <a:schemeClr val="tx1">
                  <a:lumMod val="75000"/>
                  <a:lumOff val="25000"/>
                </a:schemeClr>
              </a:solidFill>
            </a:endParaRPr>
          </a:p>
          <a:p>
            <a:r>
              <a:rPr lang="en-US" sz="3200" b="1" i="1" dirty="0">
                <a:solidFill>
                  <a:schemeClr val="accent6"/>
                </a:solidFill>
              </a:rPr>
              <a:t>We discussed doing a “visual” estimation of this using the maps we already have.</a:t>
            </a:r>
          </a:p>
        </p:txBody>
      </p:sp>
    </p:spTree>
    <p:extLst>
      <p:ext uri="{BB962C8B-B14F-4D97-AF65-F5344CB8AC3E}">
        <p14:creationId xmlns:p14="http://schemas.microsoft.com/office/powerpoint/2010/main" val="180164972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4D4D46-BC32-75C7-979D-BE9EF868EE09}"/>
              </a:ext>
            </a:extLst>
          </p:cNvPr>
          <p:cNvSpPr>
            <a:spLocks noGrp="1"/>
          </p:cNvSpPr>
          <p:nvPr>
            <p:ph type="title"/>
          </p:nvPr>
        </p:nvSpPr>
        <p:spPr>
          <a:xfrm>
            <a:off x="1539116" y="864108"/>
            <a:ext cx="3073914" cy="5120639"/>
          </a:xfrm>
        </p:spPr>
        <p:txBody>
          <a:bodyPr>
            <a:normAutofit/>
          </a:bodyPr>
          <a:lstStyle/>
          <a:p>
            <a:pPr algn="r"/>
            <a:r>
              <a:rPr lang="en-US">
                <a:solidFill>
                  <a:schemeClr val="tx1">
                    <a:lumMod val="85000"/>
                    <a:lumOff val="15000"/>
                  </a:schemeClr>
                </a:solidFill>
              </a:rPr>
              <a:t>Resources &amp; Articles</a:t>
            </a:r>
          </a:p>
        </p:txBody>
      </p:sp>
      <p:sp>
        <p:nvSpPr>
          <p:cNvPr id="3" name="Content Placeholder 2">
            <a:extLst>
              <a:ext uri="{FF2B5EF4-FFF2-40B4-BE49-F238E27FC236}">
                <a16:creationId xmlns:a16="http://schemas.microsoft.com/office/drawing/2014/main" id="{90172850-B109-E88B-EED3-A17FA2E03B85}"/>
              </a:ext>
            </a:extLst>
          </p:cNvPr>
          <p:cNvSpPr>
            <a:spLocks noGrp="1"/>
          </p:cNvSpPr>
          <p:nvPr>
            <p:ph idx="1"/>
          </p:nvPr>
        </p:nvSpPr>
        <p:spPr>
          <a:xfrm>
            <a:off x="5289229" y="864108"/>
            <a:ext cx="5910677" cy="5120640"/>
          </a:xfrm>
        </p:spPr>
        <p:txBody>
          <a:bodyPr>
            <a:normAutofit/>
          </a:bodyPr>
          <a:lstStyle/>
          <a:p>
            <a:r>
              <a:rPr lang="en-US">
                <a:hlinkClick r:id="rId3"/>
              </a:rPr>
              <a:t>https://www.networkworld.com/article/935670/big-data-secrets-from-airbnb-starbucks-and-sonic.html</a:t>
            </a:r>
            <a:endParaRPr lang="en-US"/>
          </a:p>
          <a:p>
            <a:endParaRPr lang="en-US"/>
          </a:p>
          <a:p>
            <a:r>
              <a:rPr lang="en-US">
                <a:hlinkClick r:id="rId4"/>
              </a:rPr>
              <a:t>https://nycdatascience.com/blog/student-works/data-analysis-on-starbucks-location/</a:t>
            </a:r>
            <a:endParaRPr lang="en-US"/>
          </a:p>
          <a:p>
            <a:pPr marL="0" indent="0">
              <a:buNone/>
            </a:pPr>
            <a:endParaRPr lang="en-US"/>
          </a:p>
          <a:p>
            <a:endParaRPr lang="en-US"/>
          </a:p>
          <a:p>
            <a:endParaRPr lang="en-US"/>
          </a:p>
          <a:p>
            <a:endParaRPr lang="en-US" dirty="0"/>
          </a:p>
        </p:txBody>
      </p:sp>
    </p:spTree>
    <p:extLst>
      <p:ext uri="{BB962C8B-B14F-4D97-AF65-F5344CB8AC3E}">
        <p14:creationId xmlns:p14="http://schemas.microsoft.com/office/powerpoint/2010/main" val="9027694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A5B4A8-8B4F-1118-2686-64F3FB8E1AD8}"/>
              </a:ext>
            </a:extLst>
          </p:cNvPr>
          <p:cNvSpPr/>
          <p:nvPr/>
        </p:nvSpPr>
        <p:spPr>
          <a:xfrm>
            <a:off x="19661" y="0"/>
            <a:ext cx="12192000" cy="6858000"/>
          </a:xfrm>
          <a:prstGeom prst="rect">
            <a:avLst/>
          </a:prstGeom>
          <a:solidFill>
            <a:srgbClr val="2791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E2F8BEF8-1262-DA58-64C2-1816E5411930}"/>
              </a:ext>
            </a:extLst>
          </p:cNvPr>
          <p:cNvSpPr/>
          <p:nvPr/>
        </p:nvSpPr>
        <p:spPr>
          <a:xfrm>
            <a:off x="11267764" y="678426"/>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Oval 4">
            <a:extLst>
              <a:ext uri="{FF2B5EF4-FFF2-40B4-BE49-F238E27FC236}">
                <a16:creationId xmlns:a16="http://schemas.microsoft.com/office/drawing/2014/main" id="{12443FFC-FCA4-0092-2DA5-4060E93C590E}"/>
              </a:ext>
            </a:extLst>
          </p:cNvPr>
          <p:cNvSpPr/>
          <p:nvPr/>
        </p:nvSpPr>
        <p:spPr>
          <a:xfrm rot="5400000">
            <a:off x="621740" y="526134"/>
            <a:ext cx="5831902" cy="5805732"/>
          </a:xfrm>
          <a:prstGeom prst="ellipse">
            <a:avLst/>
          </a:prstGeom>
          <a:blipFill dpi="0" rotWithShape="0">
            <a:blip r:embed="rId3"/>
            <a:srcRect/>
            <a:stretch>
              <a:fillRect/>
            </a:stretch>
          </a:blipFill>
          <a:ln>
            <a:noFill/>
          </a:ln>
          <a:scene3d>
            <a:camera prst="orthographicFront">
              <a:rot lat="0" lon="0" rev="0"/>
            </a:camera>
            <a:lightRig rig="threePt" dir="t"/>
          </a:scene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6972146" y="895007"/>
            <a:ext cx="4010920" cy="5324535"/>
          </a:xfrm>
          <a:prstGeom prst="rect">
            <a:avLst/>
          </a:prstGeom>
          <a:noFill/>
        </p:spPr>
        <p:txBody>
          <a:bodyPr wrap="square">
            <a:spAutoFit/>
          </a:bodyPr>
          <a:lstStyle/>
          <a:p>
            <a:r>
              <a:rPr lang="en-US" sz="3600" b="1" dirty="0">
                <a:solidFill>
                  <a:schemeClr val="bg1"/>
                </a:solidFill>
              </a:rPr>
              <a:t>Matt Dipinto</a:t>
            </a:r>
          </a:p>
          <a:p>
            <a:r>
              <a:rPr lang="en-US" sz="3600" dirty="0">
                <a:solidFill>
                  <a:schemeClr val="bg1"/>
                </a:solidFill>
              </a:rPr>
              <a:t>Git Master</a:t>
            </a:r>
          </a:p>
          <a:p>
            <a:r>
              <a:rPr lang="en-US" sz="3600" dirty="0">
                <a:solidFill>
                  <a:schemeClr val="bg1"/>
                </a:solidFill>
              </a:rPr>
              <a:t>Data Cleanser</a:t>
            </a:r>
          </a:p>
          <a:p>
            <a:r>
              <a:rPr lang="en-US" sz="3600" dirty="0">
                <a:solidFill>
                  <a:schemeClr val="bg1"/>
                </a:solidFill>
              </a:rPr>
              <a:t>Plot Master</a:t>
            </a:r>
          </a:p>
          <a:p>
            <a:endParaRPr lang="en-US" sz="3600" dirty="0">
              <a:solidFill>
                <a:schemeClr val="bg1"/>
              </a:solidFill>
            </a:endParaRPr>
          </a:p>
          <a:p>
            <a:r>
              <a:rPr lang="en-US" sz="3200" i="1" dirty="0">
                <a:solidFill>
                  <a:schemeClr val="bg1"/>
                </a:solidFill>
              </a:rPr>
              <a:t>When Matt’s not sharing links to the class on slack, you can find him sneaking Belle into Christmas Parties.</a:t>
            </a:r>
          </a:p>
        </p:txBody>
      </p:sp>
    </p:spTree>
    <p:extLst>
      <p:ext uri="{BB962C8B-B14F-4D97-AF65-F5344CB8AC3E}">
        <p14:creationId xmlns:p14="http://schemas.microsoft.com/office/powerpoint/2010/main" val="42589605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A5B4A8-8B4F-1118-2686-64F3FB8E1AD8}"/>
              </a:ext>
            </a:extLst>
          </p:cNvPr>
          <p:cNvSpPr/>
          <p:nvPr/>
        </p:nvSpPr>
        <p:spPr>
          <a:xfrm>
            <a:off x="0" y="-45443"/>
            <a:ext cx="12192000" cy="6858000"/>
          </a:xfrm>
          <a:prstGeom prst="rect">
            <a:avLst/>
          </a:prstGeom>
          <a:solidFill>
            <a:schemeClr val="accent5">
              <a:lumMod val="75000"/>
            </a:schemeClr>
          </a:solidFill>
          <a:ln>
            <a:solidFill>
              <a:srgbClr val="8B61CF"/>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6096000" y="1357799"/>
            <a:ext cx="4642624" cy="3539430"/>
          </a:xfrm>
          <a:prstGeom prst="rect">
            <a:avLst/>
          </a:prstGeom>
          <a:noFill/>
        </p:spPr>
        <p:txBody>
          <a:bodyPr wrap="square">
            <a:spAutoFit/>
          </a:bodyPr>
          <a:lstStyle/>
          <a:p>
            <a:r>
              <a:rPr lang="en-US" sz="3200" b="1" dirty="0">
                <a:solidFill>
                  <a:schemeClr val="bg1"/>
                </a:solidFill>
              </a:rPr>
              <a:t>Our Client:</a:t>
            </a:r>
          </a:p>
          <a:p>
            <a:r>
              <a:rPr lang="en-US" sz="3200" dirty="0">
                <a:solidFill>
                  <a:schemeClr val="bg1"/>
                </a:solidFill>
              </a:rPr>
              <a:t>Semi-retired actor who wants to add a reliable income stream to his already-healthy portfolio of investments.</a:t>
            </a:r>
          </a:p>
          <a:p>
            <a:endParaRPr lang="en-US" sz="3200" i="1" dirty="0"/>
          </a:p>
        </p:txBody>
      </p:sp>
      <p:pic>
        <p:nvPicPr>
          <p:cNvPr id="3" name="Picture 2" descr="Profile photo for Anthony Taylor">
            <a:extLst>
              <a:ext uri="{FF2B5EF4-FFF2-40B4-BE49-F238E27FC236}">
                <a16:creationId xmlns:a16="http://schemas.microsoft.com/office/drawing/2014/main" id="{C2C35FDA-749D-1F7B-6854-5494BB5BD9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3201" y="1121400"/>
            <a:ext cx="4377682" cy="4377682"/>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1E0463-8A79-341B-DEBB-CBA60F5998F1}"/>
              </a:ext>
            </a:extLst>
          </p:cNvPr>
          <p:cNvSpPr txBox="1"/>
          <p:nvPr/>
        </p:nvSpPr>
        <p:spPr>
          <a:xfrm>
            <a:off x="82966" y="-1522769"/>
            <a:ext cx="5035826" cy="1323439"/>
          </a:xfrm>
          <a:prstGeom prst="rect">
            <a:avLst/>
          </a:prstGeom>
          <a:noFill/>
        </p:spPr>
        <p:txBody>
          <a:bodyPr wrap="square" rtlCol="0">
            <a:spAutoFit/>
          </a:bodyPr>
          <a:lstStyle/>
          <a:p>
            <a:r>
              <a:rPr lang="en-US" sz="8000" dirty="0">
                <a:solidFill>
                  <a:schemeClr val="bg1"/>
                </a:solidFill>
              </a:rPr>
              <a:t>Anthony</a:t>
            </a:r>
          </a:p>
        </p:txBody>
      </p:sp>
      <p:sp>
        <p:nvSpPr>
          <p:cNvPr id="6" name="TextBox 5">
            <a:extLst>
              <a:ext uri="{FF2B5EF4-FFF2-40B4-BE49-F238E27FC236}">
                <a16:creationId xmlns:a16="http://schemas.microsoft.com/office/drawing/2014/main" id="{39F18E21-F0DF-BC77-9086-420B93E4BF48}"/>
              </a:ext>
            </a:extLst>
          </p:cNvPr>
          <p:cNvSpPr txBox="1"/>
          <p:nvPr/>
        </p:nvSpPr>
        <p:spPr>
          <a:xfrm>
            <a:off x="3706296" y="7123471"/>
            <a:ext cx="3062177" cy="1323439"/>
          </a:xfrm>
          <a:prstGeom prst="rect">
            <a:avLst/>
          </a:prstGeom>
          <a:noFill/>
        </p:spPr>
        <p:txBody>
          <a:bodyPr wrap="square" rtlCol="0">
            <a:spAutoFit/>
          </a:bodyPr>
          <a:lstStyle/>
          <a:p>
            <a:r>
              <a:rPr lang="en-US" sz="8000" dirty="0">
                <a:solidFill>
                  <a:schemeClr val="bg1"/>
                </a:solidFill>
              </a:rPr>
              <a:t>Taylor</a:t>
            </a:r>
          </a:p>
        </p:txBody>
      </p:sp>
      <p:sp>
        <p:nvSpPr>
          <p:cNvPr id="2" name="Rectangle 1">
            <a:extLst>
              <a:ext uri="{FF2B5EF4-FFF2-40B4-BE49-F238E27FC236}">
                <a16:creationId xmlns:a16="http://schemas.microsoft.com/office/drawing/2014/main" id="{FD91C35F-CFF3-5705-9276-5D4ABB94B8E5}"/>
              </a:ext>
            </a:extLst>
          </p:cNvPr>
          <p:cNvSpPr/>
          <p:nvPr/>
        </p:nvSpPr>
        <p:spPr>
          <a:xfrm>
            <a:off x="11248103" y="707922"/>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592789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42" presetClass="path" presetSubtype="0" accel="50000" decel="50000" fill="hold" grpId="0" nodeType="afterEffect">
                                  <p:stCondLst>
                                    <p:cond delay="0"/>
                                  </p:stCondLst>
                                  <p:childTnLst>
                                    <p:animMotion origin="layout" path="M 0.0487 0.02315 L 0.0487 0.27315 " pathEditMode="relative" rAng="0" ptsTypes="AA">
                                      <p:cBhvr>
                                        <p:cTn id="11" dur="500" fill="hold"/>
                                        <p:tgtEl>
                                          <p:spTgt spid="5"/>
                                        </p:tgtEl>
                                        <p:attrNameLst>
                                          <p:attrName>ppt_x</p:attrName>
                                          <p:attrName>ppt_y</p:attrName>
                                        </p:attrNameLst>
                                      </p:cBhvr>
                                      <p:rCtr x="0" y="12500"/>
                                    </p:animMotion>
                                  </p:childTnLst>
                                </p:cTn>
                              </p:par>
                            </p:childTnLst>
                          </p:cTn>
                        </p:par>
                        <p:par>
                          <p:cTn id="12" fill="hold">
                            <p:stCondLst>
                              <p:cond delay="1000"/>
                            </p:stCondLst>
                            <p:childTnLst>
                              <p:par>
                                <p:cTn id="13" presetID="0" presetClass="path" presetSubtype="0" accel="50000" decel="50000" fill="hold" grpId="0" nodeType="afterEffect">
                                  <p:stCondLst>
                                    <p:cond delay="0"/>
                                  </p:stCondLst>
                                  <p:childTnLst>
                                    <p:animMotion origin="layout" path="M -3.125E-6 2.22222E-6 L -0.00312 -0.3875 " pathEditMode="relative" rAng="0" ptsTypes="AA">
                                      <p:cBhvr>
                                        <p:cTn id="14" dur="500" fill="hold"/>
                                        <p:tgtEl>
                                          <p:spTgt spid="6"/>
                                        </p:tgtEl>
                                        <p:attrNameLst>
                                          <p:attrName>ppt_x</p:attrName>
                                          <p:attrName>ppt_y</p:attrName>
                                        </p:attrNameLst>
                                      </p:cBhvr>
                                      <p:rCtr x="-156" y="-19375"/>
                                    </p:animMotion>
                                  </p:childTnLst>
                                </p:cTn>
                              </p:par>
                            </p:childTnLst>
                          </p:cTn>
                        </p:par>
                        <p:par>
                          <p:cTn id="15" fill="hold">
                            <p:stCondLst>
                              <p:cond delay="1500"/>
                            </p:stCondLst>
                            <p:childTnLst>
                              <p:par>
                                <p:cTn id="16" presetID="9" presetClass="entr" presetSubtype="0" fill="hold" nodeType="after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dissolve">
                                      <p:cBhvr>
                                        <p:cTn id="18"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5" grpId="0"/>
      <p:bldP spid="6"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A5B4A8-8B4F-1118-2686-64F3FB8E1AD8}"/>
              </a:ext>
            </a:extLst>
          </p:cNvPr>
          <p:cNvSpPr/>
          <p:nvPr/>
        </p:nvSpPr>
        <p:spPr>
          <a:xfrm>
            <a:off x="79036" y="0"/>
            <a:ext cx="12112964" cy="6858000"/>
          </a:xfrm>
          <a:prstGeom prst="rect">
            <a:avLst/>
          </a:prstGeom>
          <a:solidFill>
            <a:schemeClr val="accent5">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6185408" y="1121400"/>
            <a:ext cx="4761976" cy="3970318"/>
          </a:xfrm>
          <a:prstGeom prst="rect">
            <a:avLst/>
          </a:prstGeom>
          <a:noFill/>
        </p:spPr>
        <p:txBody>
          <a:bodyPr wrap="square">
            <a:spAutoFit/>
          </a:bodyPr>
          <a:lstStyle/>
          <a:p>
            <a:r>
              <a:rPr lang="en-US" sz="3600" dirty="0">
                <a:solidFill>
                  <a:schemeClr val="bg1"/>
                </a:solidFill>
              </a:rPr>
              <a:t>Hired </a:t>
            </a:r>
            <a:r>
              <a:rPr lang="en-US" sz="3600" b="1" dirty="0" err="1">
                <a:solidFill>
                  <a:schemeClr val="bg1"/>
                </a:solidFill>
              </a:rPr>
              <a:t>MCSquared</a:t>
            </a:r>
            <a:r>
              <a:rPr lang="en-US" sz="3600" dirty="0">
                <a:solidFill>
                  <a:schemeClr val="bg1"/>
                </a:solidFill>
              </a:rPr>
              <a:t> to Determine:</a:t>
            </a:r>
          </a:p>
          <a:p>
            <a:endParaRPr lang="en-US" sz="3600" i="1" dirty="0">
              <a:solidFill>
                <a:schemeClr val="bg1"/>
              </a:solidFill>
            </a:endParaRPr>
          </a:p>
          <a:p>
            <a:r>
              <a:rPr lang="en-US" sz="3600" i="1" dirty="0">
                <a:solidFill>
                  <a:schemeClr val="bg1"/>
                </a:solidFill>
              </a:rPr>
              <a:t>Is an Airbnb…a good long-term investment?  And if so…in what market?</a:t>
            </a:r>
          </a:p>
        </p:txBody>
      </p:sp>
      <p:pic>
        <p:nvPicPr>
          <p:cNvPr id="3" name="Picture 2" descr="Profile photo for Anthony Taylor">
            <a:extLst>
              <a:ext uri="{FF2B5EF4-FFF2-40B4-BE49-F238E27FC236}">
                <a16:creationId xmlns:a16="http://schemas.microsoft.com/office/drawing/2014/main" id="{C2C35FDA-749D-1F7B-6854-5494BB5BD95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6006594"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F81E0463-8A79-341B-DEBB-CBA60F5998F1}"/>
              </a:ext>
            </a:extLst>
          </p:cNvPr>
          <p:cNvSpPr txBox="1"/>
          <p:nvPr/>
        </p:nvSpPr>
        <p:spPr>
          <a:xfrm>
            <a:off x="2272745" y="5534561"/>
            <a:ext cx="8674639" cy="1323439"/>
          </a:xfrm>
          <a:prstGeom prst="rect">
            <a:avLst/>
          </a:prstGeom>
          <a:noFill/>
        </p:spPr>
        <p:txBody>
          <a:bodyPr wrap="square" rtlCol="0">
            <a:spAutoFit/>
          </a:bodyPr>
          <a:lstStyle/>
          <a:p>
            <a:r>
              <a:rPr lang="en-US" sz="8000" dirty="0">
                <a:solidFill>
                  <a:schemeClr val="bg1"/>
                </a:solidFill>
              </a:rPr>
              <a:t>Anthony Taylor</a:t>
            </a:r>
          </a:p>
        </p:txBody>
      </p:sp>
      <p:sp>
        <p:nvSpPr>
          <p:cNvPr id="2" name="Rectangle 1">
            <a:extLst>
              <a:ext uri="{FF2B5EF4-FFF2-40B4-BE49-F238E27FC236}">
                <a16:creationId xmlns:a16="http://schemas.microsoft.com/office/drawing/2014/main" id="{F8B98FF1-E7FE-08F2-FEB7-E4B1162CA656}"/>
              </a:ext>
            </a:extLst>
          </p:cNvPr>
          <p:cNvSpPr/>
          <p:nvPr/>
        </p:nvSpPr>
        <p:spPr>
          <a:xfrm>
            <a:off x="11248103" y="675929"/>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76872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9" name="Donut 38">
            <a:extLst>
              <a:ext uri="{FF2B5EF4-FFF2-40B4-BE49-F238E27FC236}">
                <a16:creationId xmlns:a16="http://schemas.microsoft.com/office/drawing/2014/main" id="{CB6EB37C-0DC3-8748-8AB8-2F1366F82637}"/>
              </a:ext>
            </a:extLst>
          </p:cNvPr>
          <p:cNvSpPr/>
          <p:nvPr/>
        </p:nvSpPr>
        <p:spPr>
          <a:xfrm>
            <a:off x="513916" y="482626"/>
            <a:ext cx="1470005" cy="1335542"/>
          </a:xfrm>
          <a:prstGeom prst="donut">
            <a:avLst/>
          </a:prstGeom>
          <a:solidFill>
            <a:srgbClr val="574E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Oval 4">
            <a:extLst>
              <a:ext uri="{FF2B5EF4-FFF2-40B4-BE49-F238E27FC236}">
                <a16:creationId xmlns:a16="http://schemas.microsoft.com/office/drawing/2014/main" id="{92098F2A-6B74-0EEB-F1DB-50F1F7717509}"/>
              </a:ext>
            </a:extLst>
          </p:cNvPr>
          <p:cNvSpPr/>
          <p:nvPr/>
        </p:nvSpPr>
        <p:spPr>
          <a:xfrm>
            <a:off x="1676070" y="1562678"/>
            <a:ext cx="889175" cy="859189"/>
          </a:xfrm>
          <a:prstGeom prst="ellipse">
            <a:avLst/>
          </a:prstGeom>
          <a:solidFill>
            <a:srgbClr val="574E6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E33A3C60-0F9A-920E-54C2-C9395731F857}"/>
              </a:ext>
            </a:extLst>
          </p:cNvPr>
          <p:cNvSpPr/>
          <p:nvPr/>
        </p:nvSpPr>
        <p:spPr>
          <a:xfrm>
            <a:off x="0" y="0"/>
            <a:ext cx="12192000" cy="7110488"/>
          </a:xfrm>
          <a:prstGeom prst="rect">
            <a:avLst/>
          </a:prstGeom>
          <a:solidFill>
            <a:srgbClr val="1386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4B056AA-4877-B4FD-3D12-A99C33C40355}"/>
              </a:ext>
            </a:extLst>
          </p:cNvPr>
          <p:cNvSpPr txBox="1"/>
          <p:nvPr/>
        </p:nvSpPr>
        <p:spPr>
          <a:xfrm>
            <a:off x="930940" y="1690101"/>
            <a:ext cx="10174595" cy="3693319"/>
          </a:xfrm>
          <a:prstGeom prst="rect">
            <a:avLst/>
          </a:prstGeom>
          <a:noFill/>
        </p:spPr>
        <p:txBody>
          <a:bodyPr wrap="square" rtlCol="0">
            <a:spAutoFit/>
          </a:bodyPr>
          <a:lstStyle/>
          <a:p>
            <a:pPr fontAlgn="base"/>
            <a:r>
              <a:rPr lang="en-US" dirty="0">
                <a:solidFill>
                  <a:schemeClr val="bg1"/>
                </a:solidFill>
                <a:effectLst/>
                <a:latin typeface="+mj-lt"/>
              </a:rPr>
              <a:t>Published by </a:t>
            </a:r>
            <a:r>
              <a:rPr lang="en-US" u="sng" dirty="0">
                <a:solidFill>
                  <a:schemeClr val="bg1"/>
                </a:solidFill>
                <a:effectLst/>
                <a:latin typeface="+mj-lt"/>
                <a:hlinkClick r:id="rId3">
                  <a:extLst>
                    <a:ext uri="{A12FA001-AC4F-418D-AE19-62706E023703}">
                      <ahyp:hlinkClr xmlns:ahyp="http://schemas.microsoft.com/office/drawing/2018/hyperlinkcolor" val="tx"/>
                    </a:ext>
                  </a:extLst>
                </a:hlinkClick>
              </a:rPr>
              <a:t>Statista Research Department</a:t>
            </a:r>
            <a:r>
              <a:rPr lang="en-US" dirty="0">
                <a:solidFill>
                  <a:schemeClr val="bg1"/>
                </a:solidFill>
                <a:effectLst/>
                <a:latin typeface="+mj-lt"/>
              </a:rPr>
              <a:t>, Apr 21, 2023</a:t>
            </a:r>
          </a:p>
          <a:p>
            <a:pPr algn="l" fontAlgn="base"/>
            <a:r>
              <a:rPr lang="en-US" i="0" u="sng" strike="noStrike" dirty="0">
                <a:solidFill>
                  <a:schemeClr val="bg1"/>
                </a:solidFill>
                <a:effectLst/>
                <a:latin typeface="+mj-lt"/>
                <a:hlinkClick r:id="rId4">
                  <a:extLst>
                    <a:ext uri="{A12FA001-AC4F-418D-AE19-62706E023703}">
                      <ahyp:hlinkClr xmlns:ahyp="http://schemas.microsoft.com/office/drawing/2018/hyperlinkcolor" val="tx"/>
                    </a:ext>
                  </a:extLst>
                </a:hlinkClick>
              </a:rPr>
              <a:t>Airbnb</a:t>
            </a:r>
            <a:r>
              <a:rPr lang="en-US" i="0" u="none" strike="noStrike" dirty="0">
                <a:solidFill>
                  <a:schemeClr val="bg1"/>
                </a:solidFill>
                <a:effectLst/>
                <a:latin typeface="+mj-lt"/>
              </a:rPr>
              <a:t> has become a global phenomenon since its founding in 2008. As of April 2023, Airbnb's market capitalization valued at 73.34 billion U.S. dollars, up from 54.13 billion U.S. dollars the previous year. Over the past four years, the company's market capitalization peaked in 2021 at over 100 billion U.S. dollars. </a:t>
            </a:r>
          </a:p>
          <a:p>
            <a:pPr algn="l" fontAlgn="base"/>
            <a:endParaRPr lang="en-US" dirty="0">
              <a:solidFill>
                <a:schemeClr val="bg1"/>
              </a:solidFill>
              <a:latin typeface="+mj-lt"/>
            </a:endParaRPr>
          </a:p>
          <a:p>
            <a:pPr algn="l" fontAlgn="base"/>
            <a:r>
              <a:rPr lang="en-US" b="1" i="0" u="none" strike="noStrike" dirty="0">
                <a:solidFill>
                  <a:schemeClr val="bg1"/>
                </a:solidFill>
                <a:effectLst/>
                <a:latin typeface="+mj-lt"/>
              </a:rPr>
              <a:t>Simple Findings = Incredible Impact</a:t>
            </a:r>
          </a:p>
          <a:p>
            <a:pPr algn="l" fontAlgn="base"/>
            <a:r>
              <a:rPr lang="en-US" b="0" i="0" u="none" strike="noStrike" dirty="0">
                <a:solidFill>
                  <a:schemeClr val="bg1"/>
                </a:solidFill>
                <a:effectLst/>
                <a:latin typeface="+mj-lt"/>
              </a:rPr>
              <a:t>Riley Newman, head of analytics and data science at Airbnb, ran a regression to determine the features of a listing that had the most impact on whether it would get booked, and he unearthed a shockingly simple insight: unappealing looking listings don’t get booked. Appealing ones do.  </a:t>
            </a:r>
          </a:p>
          <a:p>
            <a:pPr algn="l" fontAlgn="base"/>
            <a:endParaRPr lang="en-US" b="0" i="0" u="none" strike="noStrike" dirty="0">
              <a:solidFill>
                <a:schemeClr val="bg1"/>
              </a:solidFill>
              <a:effectLst/>
              <a:latin typeface="+mj-lt"/>
            </a:endParaRPr>
          </a:p>
          <a:p>
            <a:pPr algn="l" fontAlgn="base"/>
            <a:r>
              <a:rPr lang="en-US" b="1" i="0" u="none" strike="noStrike" dirty="0">
                <a:solidFill>
                  <a:schemeClr val="bg1"/>
                </a:solidFill>
                <a:effectLst/>
                <a:latin typeface="+mj-lt"/>
              </a:rPr>
              <a:t>Taking Action</a:t>
            </a:r>
          </a:p>
          <a:p>
            <a:pPr algn="l" fontAlgn="base"/>
            <a:r>
              <a:rPr lang="en-US" b="0" i="0" u="none" strike="noStrike" dirty="0">
                <a:solidFill>
                  <a:schemeClr val="bg1"/>
                </a:solidFill>
                <a:effectLst/>
                <a:latin typeface="+mj-lt"/>
              </a:rPr>
              <a:t>Airbnb eventually rolled out a tool that allowed hosts to request free professional photo shoots, and in the process, not only did they boost bookings, but they earned a ton of loyalty from the owners.</a:t>
            </a:r>
            <a:endParaRPr lang="en-US" dirty="0">
              <a:solidFill>
                <a:schemeClr val="bg1"/>
              </a:solidFill>
              <a:latin typeface="+mj-lt"/>
            </a:endParaRPr>
          </a:p>
        </p:txBody>
      </p:sp>
      <p:sp>
        <p:nvSpPr>
          <p:cNvPr id="4" name="TextBox 3">
            <a:extLst>
              <a:ext uri="{FF2B5EF4-FFF2-40B4-BE49-F238E27FC236}">
                <a16:creationId xmlns:a16="http://schemas.microsoft.com/office/drawing/2014/main" id="{EE015606-E4FF-E06D-BF66-699F656E59ED}"/>
              </a:ext>
            </a:extLst>
          </p:cNvPr>
          <p:cNvSpPr txBox="1"/>
          <p:nvPr/>
        </p:nvSpPr>
        <p:spPr>
          <a:xfrm>
            <a:off x="3362390" y="312076"/>
            <a:ext cx="5772019" cy="584775"/>
          </a:xfrm>
          <a:prstGeom prst="rect">
            <a:avLst/>
          </a:prstGeom>
          <a:noFill/>
        </p:spPr>
        <p:txBody>
          <a:bodyPr wrap="square" rtlCol="0">
            <a:spAutoFit/>
          </a:bodyPr>
          <a:lstStyle/>
          <a:p>
            <a:r>
              <a:rPr lang="en-US" sz="3200" b="1" dirty="0">
                <a:solidFill>
                  <a:schemeClr val="bg1"/>
                </a:solidFill>
              </a:rPr>
              <a:t>Some Background on Airbnb</a:t>
            </a:r>
          </a:p>
        </p:txBody>
      </p:sp>
      <p:sp>
        <p:nvSpPr>
          <p:cNvPr id="6" name="Rectangle 5">
            <a:extLst>
              <a:ext uri="{FF2B5EF4-FFF2-40B4-BE49-F238E27FC236}">
                <a16:creationId xmlns:a16="http://schemas.microsoft.com/office/drawing/2014/main" id="{35B6E740-CAB5-5C2B-17BC-57984AC0F734}"/>
              </a:ext>
            </a:extLst>
          </p:cNvPr>
          <p:cNvSpPr/>
          <p:nvPr/>
        </p:nvSpPr>
        <p:spPr>
          <a:xfrm>
            <a:off x="11280673" y="677227"/>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2">
            <a:extLst>
              <a:ext uri="{FF2B5EF4-FFF2-40B4-BE49-F238E27FC236}">
                <a16:creationId xmlns:a16="http://schemas.microsoft.com/office/drawing/2014/main" id="{EDA4D8CE-E777-0BA6-543A-7CF8C58A6E8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1391" y="681619"/>
            <a:ext cx="2749405" cy="8591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0248002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5C56DD7-796D-C377-9AB5-9586945B41DB}"/>
              </a:ext>
            </a:extLst>
          </p:cNvPr>
          <p:cNvSpPr/>
          <p:nvPr/>
        </p:nvSpPr>
        <p:spPr>
          <a:xfrm>
            <a:off x="0" y="0"/>
            <a:ext cx="12192000" cy="6858000"/>
          </a:xfrm>
          <a:prstGeom prst="rect">
            <a:avLst/>
          </a:prstGeom>
          <a:solidFill>
            <a:srgbClr val="138677"/>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rgbClr val="00643C"/>
              </a:solidFill>
            </a:endParaRPr>
          </a:p>
        </p:txBody>
      </p:sp>
      <p:pic>
        <p:nvPicPr>
          <p:cNvPr id="23" name="Picture 22" descr="A close up of a coffee bean&#10;&#10;Description automatically generated">
            <a:extLst>
              <a:ext uri="{FF2B5EF4-FFF2-40B4-BE49-F238E27FC236}">
                <a16:creationId xmlns:a16="http://schemas.microsoft.com/office/drawing/2014/main" id="{347B46E3-EEE4-C5B5-3B68-8BA2001753F8}"/>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4377625" y="2736567"/>
            <a:ext cx="1323474" cy="1323474"/>
          </a:xfrm>
          <a:prstGeom prst="rect">
            <a:avLst/>
          </a:prstGeom>
        </p:spPr>
      </p:pic>
      <p:pic>
        <p:nvPicPr>
          <p:cNvPr id="21" name="Picture 20" descr="A close up of a coffee bean&#10;&#10;Description automatically generated">
            <a:extLst>
              <a:ext uri="{FF2B5EF4-FFF2-40B4-BE49-F238E27FC236}">
                <a16:creationId xmlns:a16="http://schemas.microsoft.com/office/drawing/2014/main" id="{E185A254-0E41-E88A-F9C5-29EE08BD786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911805" y="2120183"/>
            <a:ext cx="1323474" cy="1323474"/>
          </a:xfrm>
          <a:prstGeom prst="rect">
            <a:avLst/>
          </a:prstGeom>
        </p:spPr>
      </p:pic>
      <p:pic>
        <p:nvPicPr>
          <p:cNvPr id="2" name="Picture 1" descr="A close up of a coffee bean&#10;&#10;Description automatically generated">
            <a:extLst>
              <a:ext uri="{FF2B5EF4-FFF2-40B4-BE49-F238E27FC236}">
                <a16:creationId xmlns:a16="http://schemas.microsoft.com/office/drawing/2014/main" id="{F76006D2-9E7E-68C5-81B2-3ED36AF7F9D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8476733" y="1007344"/>
            <a:ext cx="1323474" cy="1323474"/>
          </a:xfrm>
          <a:prstGeom prst="rect">
            <a:avLst/>
          </a:prstGeom>
        </p:spPr>
      </p:pic>
      <p:sp>
        <p:nvSpPr>
          <p:cNvPr id="6" name="TextBox 5">
            <a:extLst>
              <a:ext uri="{FF2B5EF4-FFF2-40B4-BE49-F238E27FC236}">
                <a16:creationId xmlns:a16="http://schemas.microsoft.com/office/drawing/2014/main" id="{8BF0D7C1-312B-8320-B2FD-13688D4D5CA6}"/>
              </a:ext>
            </a:extLst>
          </p:cNvPr>
          <p:cNvSpPr txBox="1"/>
          <p:nvPr/>
        </p:nvSpPr>
        <p:spPr>
          <a:xfrm>
            <a:off x="3987194" y="730345"/>
            <a:ext cx="5871410" cy="553998"/>
          </a:xfrm>
          <a:prstGeom prst="rect">
            <a:avLst/>
          </a:prstGeom>
          <a:noFill/>
        </p:spPr>
        <p:txBody>
          <a:bodyPr wrap="square" rtlCol="0">
            <a:spAutoFit/>
          </a:bodyPr>
          <a:lstStyle/>
          <a:p>
            <a:r>
              <a:rPr lang="en-US" sz="3000" b="1" dirty="0">
                <a:solidFill>
                  <a:schemeClr val="bg1"/>
                </a:solidFill>
              </a:rPr>
              <a:t>Why Starbucks Data?</a:t>
            </a:r>
          </a:p>
        </p:txBody>
      </p:sp>
      <p:pic>
        <p:nvPicPr>
          <p:cNvPr id="16" name="Picture 15" descr="A close up of a coffee bean&#10;&#10;Description automatically generated">
            <a:extLst>
              <a:ext uri="{FF2B5EF4-FFF2-40B4-BE49-F238E27FC236}">
                <a16:creationId xmlns:a16="http://schemas.microsoft.com/office/drawing/2014/main" id="{4552CD18-A3B6-6F7B-B43B-2616051B9194}"/>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085674" y="4709197"/>
            <a:ext cx="1323474" cy="1323474"/>
          </a:xfrm>
          <a:prstGeom prst="rect">
            <a:avLst/>
          </a:prstGeom>
        </p:spPr>
      </p:pic>
      <p:sp>
        <p:nvSpPr>
          <p:cNvPr id="8" name="TextBox 7">
            <a:extLst>
              <a:ext uri="{FF2B5EF4-FFF2-40B4-BE49-F238E27FC236}">
                <a16:creationId xmlns:a16="http://schemas.microsoft.com/office/drawing/2014/main" id="{DC48B162-8566-EFD9-5B06-EBE0D28AF47F}"/>
              </a:ext>
            </a:extLst>
          </p:cNvPr>
          <p:cNvSpPr txBox="1"/>
          <p:nvPr/>
        </p:nvSpPr>
        <p:spPr>
          <a:xfrm>
            <a:off x="1969586" y="2129593"/>
            <a:ext cx="8072609" cy="2677656"/>
          </a:xfrm>
          <a:prstGeom prst="rect">
            <a:avLst/>
          </a:prstGeom>
          <a:noFill/>
        </p:spPr>
        <p:txBody>
          <a:bodyPr wrap="square">
            <a:spAutoFit/>
          </a:bodyPr>
          <a:lstStyle/>
          <a:p>
            <a:pPr algn="l" fontAlgn="base"/>
            <a:r>
              <a:rPr lang="en-US" sz="2400" u="none" strike="noStrike" dirty="0">
                <a:solidFill>
                  <a:schemeClr val="bg1"/>
                </a:solidFill>
                <a:effectLst/>
                <a:latin typeface="graphik"/>
              </a:rPr>
              <a:t>Starbucks built a market-planning and store-development application called Atlas. The best way to think of Atlas is as a Big Data analytics tool layered on top of mapping software. Built on Esri’s ArcGIS (GIS stands for Geographic Information System), Atlas lets Starbucks factor in a range of variables that contribute to the success of existing stores, visualize them on maps, and then seek out similar areas for new locations.</a:t>
            </a:r>
            <a:endParaRPr lang="en-US" sz="2400" dirty="0">
              <a:solidFill>
                <a:schemeClr val="bg1"/>
              </a:solidFill>
            </a:endParaRPr>
          </a:p>
        </p:txBody>
      </p:sp>
      <p:pic>
        <p:nvPicPr>
          <p:cNvPr id="9" name="Picture 2" descr="Starbucks - Wikipedia">
            <a:extLst>
              <a:ext uri="{FF2B5EF4-FFF2-40B4-BE49-F238E27FC236}">
                <a16:creationId xmlns:a16="http://schemas.microsoft.com/office/drawing/2014/main" id="{62763033-894B-5DFE-8CE3-A56519A4B1B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1588" y="504624"/>
            <a:ext cx="1236814" cy="125217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1" descr="A close up of a coffee bean&#10;&#10;Description automatically generated">
            <a:extLst>
              <a:ext uri="{FF2B5EF4-FFF2-40B4-BE49-F238E27FC236}">
                <a16:creationId xmlns:a16="http://schemas.microsoft.com/office/drawing/2014/main" id="{41D6FAFD-B838-B343-5CCE-31DAB19CC31A}"/>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459535" y="4758223"/>
            <a:ext cx="1323474" cy="1323474"/>
          </a:xfrm>
          <a:prstGeom prst="rect">
            <a:avLst/>
          </a:prstGeom>
        </p:spPr>
      </p:pic>
      <p:pic>
        <p:nvPicPr>
          <p:cNvPr id="15" name="Picture 14" descr="A close up of a coffee bean&#10;&#10;Description automatically generated">
            <a:extLst>
              <a:ext uri="{FF2B5EF4-FFF2-40B4-BE49-F238E27FC236}">
                <a16:creationId xmlns:a16="http://schemas.microsoft.com/office/drawing/2014/main" id="{FCD74100-BCB8-52C3-BBDA-9633CEF133DD}"/>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9824074" y="1764129"/>
            <a:ext cx="1323474" cy="1323474"/>
          </a:xfrm>
          <a:prstGeom prst="rect">
            <a:avLst/>
          </a:prstGeom>
        </p:spPr>
      </p:pic>
      <p:pic>
        <p:nvPicPr>
          <p:cNvPr id="17" name="Picture 16" descr="A close up of a coffee bean&#10;&#10;Description automatically generated">
            <a:extLst>
              <a:ext uri="{FF2B5EF4-FFF2-40B4-BE49-F238E27FC236}">
                <a16:creationId xmlns:a16="http://schemas.microsoft.com/office/drawing/2014/main" id="{0C5D8133-ED00-F6E0-1AB6-3CFB7801999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5195246" y="5409078"/>
            <a:ext cx="1323474" cy="1323474"/>
          </a:xfrm>
          <a:prstGeom prst="rect">
            <a:avLst/>
          </a:prstGeom>
        </p:spPr>
      </p:pic>
      <p:pic>
        <p:nvPicPr>
          <p:cNvPr id="18" name="Picture 17" descr="A close up of a coffee bean&#10;&#10;Description automatically generated">
            <a:extLst>
              <a:ext uri="{FF2B5EF4-FFF2-40B4-BE49-F238E27FC236}">
                <a16:creationId xmlns:a16="http://schemas.microsoft.com/office/drawing/2014/main" id="{FD1CEC7C-E5A7-A261-208E-98D66611AFA7}"/>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3325457" y="-1478071"/>
            <a:ext cx="1323474" cy="1323474"/>
          </a:xfrm>
          <a:prstGeom prst="rect">
            <a:avLst/>
          </a:prstGeom>
        </p:spPr>
      </p:pic>
      <p:pic>
        <p:nvPicPr>
          <p:cNvPr id="19" name="Picture 18" descr="A close up of a coffee bean&#10;&#10;Description automatically generated">
            <a:extLst>
              <a:ext uri="{FF2B5EF4-FFF2-40B4-BE49-F238E27FC236}">
                <a16:creationId xmlns:a16="http://schemas.microsoft.com/office/drawing/2014/main" id="{C4D1D8AC-8CDF-D24F-6F2A-398B9496E803}"/>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883755" y="-1330324"/>
            <a:ext cx="1323474" cy="1323474"/>
          </a:xfrm>
          <a:prstGeom prst="rect">
            <a:avLst/>
          </a:prstGeom>
        </p:spPr>
      </p:pic>
      <p:pic>
        <p:nvPicPr>
          <p:cNvPr id="20" name="Picture 19" descr="A close up of a coffee bean&#10;&#10;Description automatically generated">
            <a:extLst>
              <a:ext uri="{FF2B5EF4-FFF2-40B4-BE49-F238E27FC236}">
                <a16:creationId xmlns:a16="http://schemas.microsoft.com/office/drawing/2014/main" id="{F821AFFF-7E8A-EC2C-1B77-5C9B0BBF80B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9649339" y="5134293"/>
            <a:ext cx="1323474" cy="1323474"/>
          </a:xfrm>
          <a:prstGeom prst="rect">
            <a:avLst/>
          </a:prstGeom>
        </p:spPr>
      </p:pic>
      <p:pic>
        <p:nvPicPr>
          <p:cNvPr id="22" name="Picture 21" descr="A close up of a coffee bean&#10;&#10;Description automatically generated">
            <a:extLst>
              <a:ext uri="{FF2B5EF4-FFF2-40B4-BE49-F238E27FC236}">
                <a16:creationId xmlns:a16="http://schemas.microsoft.com/office/drawing/2014/main" id="{80A4FBED-D264-8CFB-FD25-0C52EF9BF6F2}"/>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232797" y="2479167"/>
            <a:ext cx="1323474" cy="1323474"/>
          </a:xfrm>
          <a:prstGeom prst="rect">
            <a:avLst/>
          </a:prstGeom>
        </p:spPr>
      </p:pic>
      <p:pic>
        <p:nvPicPr>
          <p:cNvPr id="24" name="Picture 23" descr="A close up of a coffee bean&#10;&#10;Description automatically generated">
            <a:extLst>
              <a:ext uri="{FF2B5EF4-FFF2-40B4-BE49-F238E27FC236}">
                <a16:creationId xmlns:a16="http://schemas.microsoft.com/office/drawing/2014/main" id="{816C0AED-7C52-6EA2-468F-71CED258DB0E}"/>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608258" y="4941842"/>
            <a:ext cx="1323474" cy="1323474"/>
          </a:xfrm>
          <a:prstGeom prst="rect">
            <a:avLst/>
          </a:prstGeom>
        </p:spPr>
      </p:pic>
      <p:pic>
        <p:nvPicPr>
          <p:cNvPr id="25" name="Picture 24" descr="A close up of a coffee bean&#10;&#10;Description automatically generated">
            <a:extLst>
              <a:ext uri="{FF2B5EF4-FFF2-40B4-BE49-F238E27FC236}">
                <a16:creationId xmlns:a16="http://schemas.microsoft.com/office/drawing/2014/main" id="{7C6030CA-B9C7-ADD0-4524-AC3A820CA9F5}"/>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7250068" y="-245962"/>
            <a:ext cx="1323474" cy="1323474"/>
          </a:xfrm>
          <a:prstGeom prst="rect">
            <a:avLst/>
          </a:prstGeom>
        </p:spPr>
      </p:pic>
      <p:sp>
        <p:nvSpPr>
          <p:cNvPr id="3" name="Rectangle 2">
            <a:extLst>
              <a:ext uri="{FF2B5EF4-FFF2-40B4-BE49-F238E27FC236}">
                <a16:creationId xmlns:a16="http://schemas.microsoft.com/office/drawing/2014/main" id="{81B4C89E-52CA-15FF-6278-7DC7731833ED}"/>
              </a:ext>
            </a:extLst>
          </p:cNvPr>
          <p:cNvSpPr/>
          <p:nvPr/>
        </p:nvSpPr>
        <p:spPr>
          <a:xfrm>
            <a:off x="11280673" y="677227"/>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14515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9DE8A5-2319-4577-5083-FF439A70473A}"/>
              </a:ext>
            </a:extLst>
          </p:cNvPr>
          <p:cNvSpPr/>
          <p:nvPr/>
        </p:nvSpPr>
        <p:spPr>
          <a:xfrm>
            <a:off x="0" y="738618"/>
            <a:ext cx="3434862" cy="5380764"/>
          </a:xfrm>
          <a:prstGeom prst="rect">
            <a:avLst/>
          </a:prstGeom>
          <a:solidFill>
            <a:srgbClr val="2791A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Diagram 4">
            <a:extLst>
              <a:ext uri="{FF2B5EF4-FFF2-40B4-BE49-F238E27FC236}">
                <a16:creationId xmlns:a16="http://schemas.microsoft.com/office/drawing/2014/main" id="{CC313E13-C847-752C-BFC1-E2F94E93E59C}"/>
              </a:ext>
            </a:extLst>
          </p:cNvPr>
          <p:cNvGraphicFramePr/>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81B4C89E-52CA-15FF-6278-7DC7731833ED}"/>
              </a:ext>
            </a:extLst>
          </p:cNvPr>
          <p:cNvSpPr/>
          <p:nvPr/>
        </p:nvSpPr>
        <p:spPr>
          <a:xfrm>
            <a:off x="11280673" y="677227"/>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DB285756-2DAF-626C-01C7-6165880A4544}"/>
              </a:ext>
            </a:extLst>
          </p:cNvPr>
          <p:cNvSpPr txBox="1"/>
          <p:nvPr/>
        </p:nvSpPr>
        <p:spPr>
          <a:xfrm>
            <a:off x="2076309" y="2274919"/>
            <a:ext cx="2575933" cy="523220"/>
          </a:xfrm>
          <a:prstGeom prst="rect">
            <a:avLst/>
          </a:prstGeom>
          <a:noFill/>
        </p:spPr>
        <p:txBody>
          <a:bodyPr wrap="square" rtlCol="0">
            <a:spAutoFit/>
          </a:bodyPr>
          <a:lstStyle/>
          <a:p>
            <a:pPr algn="ctr"/>
            <a:r>
              <a:rPr lang="en-US" sz="2800" dirty="0">
                <a:solidFill>
                  <a:schemeClr val="tx1">
                    <a:lumMod val="75000"/>
                    <a:lumOff val="25000"/>
                  </a:schemeClr>
                </a:solidFill>
              </a:rPr>
              <a:t>?</a:t>
            </a:r>
          </a:p>
        </p:txBody>
      </p:sp>
      <p:sp>
        <p:nvSpPr>
          <p:cNvPr id="7" name="TextBox 6">
            <a:extLst>
              <a:ext uri="{FF2B5EF4-FFF2-40B4-BE49-F238E27FC236}">
                <a16:creationId xmlns:a16="http://schemas.microsoft.com/office/drawing/2014/main" id="{9B432D1D-7023-4AAA-874C-BB853639786C}"/>
              </a:ext>
            </a:extLst>
          </p:cNvPr>
          <p:cNvSpPr txBox="1"/>
          <p:nvPr/>
        </p:nvSpPr>
        <p:spPr>
          <a:xfrm>
            <a:off x="7720363" y="2408663"/>
            <a:ext cx="4192858" cy="646331"/>
          </a:xfrm>
          <a:prstGeom prst="rect">
            <a:avLst/>
          </a:prstGeom>
          <a:noFill/>
        </p:spPr>
        <p:txBody>
          <a:bodyPr wrap="square" rtlCol="0">
            <a:spAutoFit/>
          </a:bodyPr>
          <a:lstStyle/>
          <a:p>
            <a:endParaRPr lang="en-US" dirty="0"/>
          </a:p>
          <a:p>
            <a:endParaRPr lang="en-US" dirty="0"/>
          </a:p>
        </p:txBody>
      </p:sp>
      <p:sp>
        <p:nvSpPr>
          <p:cNvPr id="9" name="TextBox 8">
            <a:extLst>
              <a:ext uri="{FF2B5EF4-FFF2-40B4-BE49-F238E27FC236}">
                <a16:creationId xmlns:a16="http://schemas.microsoft.com/office/drawing/2014/main" id="{1F75751A-4734-8F5F-C276-5BD4168F2217}"/>
              </a:ext>
            </a:extLst>
          </p:cNvPr>
          <p:cNvSpPr txBox="1"/>
          <p:nvPr/>
        </p:nvSpPr>
        <p:spPr>
          <a:xfrm>
            <a:off x="14217" y="53300"/>
            <a:ext cx="4652242" cy="584775"/>
          </a:xfrm>
          <a:prstGeom prst="rect">
            <a:avLst/>
          </a:prstGeom>
          <a:noFill/>
        </p:spPr>
        <p:txBody>
          <a:bodyPr wrap="square" rtlCol="0">
            <a:spAutoFit/>
          </a:bodyPr>
          <a:lstStyle/>
          <a:p>
            <a:r>
              <a:rPr lang="en-US" sz="3200" dirty="0">
                <a:solidFill>
                  <a:schemeClr val="tx1">
                    <a:lumMod val="75000"/>
                    <a:lumOff val="25000"/>
                  </a:schemeClr>
                </a:solidFill>
              </a:rPr>
              <a:t>Project Overview</a:t>
            </a:r>
          </a:p>
        </p:txBody>
      </p:sp>
    </p:spTree>
    <p:extLst>
      <p:ext uri="{BB962C8B-B14F-4D97-AF65-F5344CB8AC3E}">
        <p14:creationId xmlns:p14="http://schemas.microsoft.com/office/powerpoint/2010/main" val="14258956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A5B4A8-8B4F-1118-2686-64F3FB8E1AD8}"/>
              </a:ext>
            </a:extLst>
          </p:cNvPr>
          <p:cNvSpPr/>
          <p:nvPr/>
        </p:nvSpPr>
        <p:spPr>
          <a:xfrm>
            <a:off x="0" y="0"/>
            <a:ext cx="12192000" cy="6858000"/>
          </a:xfrm>
          <a:prstGeom prst="rect">
            <a:avLst/>
          </a:prstGeom>
          <a:solidFill>
            <a:srgbClr val="2791A6"/>
          </a:solidFill>
          <a:ln>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6865573" y="1175657"/>
            <a:ext cx="3709021" cy="4216539"/>
          </a:xfrm>
          <a:prstGeom prst="rect">
            <a:avLst/>
          </a:prstGeom>
          <a:noFill/>
        </p:spPr>
        <p:txBody>
          <a:bodyPr wrap="square">
            <a:spAutoFit/>
          </a:bodyPr>
          <a:lstStyle/>
          <a:p>
            <a:r>
              <a:rPr lang="en-US" sz="3200" b="1" dirty="0">
                <a:solidFill>
                  <a:schemeClr val="bg1"/>
                </a:solidFill>
              </a:rPr>
              <a:t>Christine Kanouff</a:t>
            </a:r>
          </a:p>
          <a:p>
            <a:r>
              <a:rPr lang="en-US" sz="3200" dirty="0">
                <a:solidFill>
                  <a:schemeClr val="bg1"/>
                </a:solidFill>
              </a:rPr>
              <a:t>Visual Effects</a:t>
            </a:r>
          </a:p>
          <a:p>
            <a:r>
              <a:rPr lang="en-US" sz="3200" dirty="0">
                <a:solidFill>
                  <a:schemeClr val="bg1"/>
                </a:solidFill>
              </a:rPr>
              <a:t>Story Teller</a:t>
            </a:r>
          </a:p>
          <a:p>
            <a:r>
              <a:rPr lang="en-US" sz="3200" dirty="0">
                <a:solidFill>
                  <a:schemeClr val="bg1"/>
                </a:solidFill>
              </a:rPr>
              <a:t>Editor</a:t>
            </a:r>
          </a:p>
          <a:p>
            <a:endParaRPr lang="en-US" sz="2800" i="1" dirty="0">
              <a:solidFill>
                <a:schemeClr val="bg1"/>
              </a:solidFill>
            </a:endParaRPr>
          </a:p>
          <a:p>
            <a:r>
              <a:rPr lang="en-US" sz="2800" i="1" dirty="0">
                <a:solidFill>
                  <a:schemeClr val="bg1"/>
                </a:solidFill>
              </a:rPr>
              <a:t>When Christine’s not prompting </a:t>
            </a:r>
            <a:r>
              <a:rPr lang="en-US" sz="2800" i="1" dirty="0" err="1">
                <a:solidFill>
                  <a:schemeClr val="bg1"/>
                </a:solidFill>
              </a:rPr>
              <a:t>ChatGPT</a:t>
            </a:r>
            <a:r>
              <a:rPr lang="en-US" sz="2800" i="1" dirty="0">
                <a:solidFill>
                  <a:schemeClr val="bg1"/>
                </a:solidFill>
              </a:rPr>
              <a:t> for help, she’s planning her next bucket list trip.</a:t>
            </a:r>
          </a:p>
        </p:txBody>
      </p:sp>
      <p:sp>
        <p:nvSpPr>
          <p:cNvPr id="2" name="Oval 1">
            <a:extLst>
              <a:ext uri="{FF2B5EF4-FFF2-40B4-BE49-F238E27FC236}">
                <a16:creationId xmlns:a16="http://schemas.microsoft.com/office/drawing/2014/main" id="{97D0A435-EE81-AD2F-88BE-E453F3254E47}"/>
              </a:ext>
            </a:extLst>
          </p:cNvPr>
          <p:cNvSpPr/>
          <p:nvPr/>
        </p:nvSpPr>
        <p:spPr>
          <a:xfrm>
            <a:off x="584042" y="560164"/>
            <a:ext cx="5697488" cy="5737672"/>
          </a:xfrm>
          <a:prstGeom prst="ellipse">
            <a:avLst/>
          </a:prstGeom>
          <a:blipFill dpi="0" rotWithShape="1">
            <a:blip r:embed="rId3">
              <a:extLst>
                <a:ext uri="{28A0092B-C50C-407E-A947-70E740481C1C}">
                  <a14:useLocalDpi xmlns:a14="http://schemas.microsoft.com/office/drawing/2010/main" val="0"/>
                </a:ext>
              </a:extLst>
            </a:blip>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D1FED953-7C94-A3E7-18C6-150E04332585}"/>
              </a:ext>
            </a:extLst>
          </p:cNvPr>
          <p:cNvSpPr/>
          <p:nvPr/>
        </p:nvSpPr>
        <p:spPr>
          <a:xfrm>
            <a:off x="11267764" y="678426"/>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5826091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75A5B4A8-8B4F-1118-2686-64F3FB8E1AD8}"/>
              </a:ext>
            </a:extLst>
          </p:cNvPr>
          <p:cNvSpPr/>
          <p:nvPr/>
        </p:nvSpPr>
        <p:spPr>
          <a:xfrm>
            <a:off x="-559904" y="0"/>
            <a:ext cx="12751904" cy="6858000"/>
          </a:xfrm>
          <a:prstGeom prst="rect">
            <a:avLst/>
          </a:prstGeom>
          <a:solidFill>
            <a:srgbClr val="2791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6BC13346-882F-C948-355B-7925B37C1906}"/>
              </a:ext>
            </a:extLst>
          </p:cNvPr>
          <p:cNvSpPr txBox="1"/>
          <p:nvPr/>
        </p:nvSpPr>
        <p:spPr>
          <a:xfrm>
            <a:off x="6779909" y="1314446"/>
            <a:ext cx="3602956" cy="4647426"/>
          </a:xfrm>
          <a:prstGeom prst="rect">
            <a:avLst/>
          </a:prstGeom>
          <a:noFill/>
        </p:spPr>
        <p:txBody>
          <a:bodyPr wrap="square">
            <a:spAutoFit/>
          </a:bodyPr>
          <a:lstStyle/>
          <a:p>
            <a:r>
              <a:rPr lang="en-US" sz="3200" b="1" dirty="0">
                <a:solidFill>
                  <a:schemeClr val="bg1"/>
                </a:solidFill>
              </a:rPr>
              <a:t>Cindy Zhou</a:t>
            </a:r>
          </a:p>
          <a:p>
            <a:r>
              <a:rPr lang="en-US" sz="3200" dirty="0">
                <a:solidFill>
                  <a:schemeClr val="bg1"/>
                </a:solidFill>
              </a:rPr>
              <a:t>Developer</a:t>
            </a:r>
          </a:p>
          <a:p>
            <a:r>
              <a:rPr lang="en-US" sz="3200" dirty="0">
                <a:solidFill>
                  <a:schemeClr val="bg1"/>
                </a:solidFill>
              </a:rPr>
              <a:t>Mapping Queen</a:t>
            </a:r>
          </a:p>
          <a:p>
            <a:r>
              <a:rPr lang="en-US" sz="3200" dirty="0">
                <a:solidFill>
                  <a:schemeClr val="bg1"/>
                </a:solidFill>
              </a:rPr>
              <a:t>Data Specialist</a:t>
            </a:r>
          </a:p>
          <a:p>
            <a:endParaRPr lang="en-US" sz="2800" i="1" dirty="0">
              <a:solidFill>
                <a:schemeClr val="bg1"/>
              </a:solidFill>
            </a:endParaRPr>
          </a:p>
          <a:p>
            <a:r>
              <a:rPr lang="en-US" sz="2800" i="1" dirty="0">
                <a:solidFill>
                  <a:schemeClr val="bg1"/>
                </a:solidFill>
              </a:rPr>
              <a:t>When Cindy’s not fast tracking through class assignments, she’s spending time with friends at Cirque Soleil.</a:t>
            </a:r>
          </a:p>
        </p:txBody>
      </p:sp>
      <p:sp>
        <p:nvSpPr>
          <p:cNvPr id="8" name="Oval 7">
            <a:extLst>
              <a:ext uri="{FF2B5EF4-FFF2-40B4-BE49-F238E27FC236}">
                <a16:creationId xmlns:a16="http://schemas.microsoft.com/office/drawing/2014/main" id="{1CC6107E-0B6F-BD71-7BCF-E58E9C29EA69}"/>
              </a:ext>
            </a:extLst>
          </p:cNvPr>
          <p:cNvSpPr/>
          <p:nvPr/>
        </p:nvSpPr>
        <p:spPr>
          <a:xfrm rot="16200000">
            <a:off x="293441" y="654446"/>
            <a:ext cx="5698437" cy="5942654"/>
          </a:xfrm>
          <a:prstGeom prst="ellipse">
            <a:avLst/>
          </a:prstGeom>
          <a:blipFill dpi="0" rotWithShape="0">
            <a:blip r:embed="rId3"/>
            <a:srcRect/>
            <a:stretch>
              <a:fillRect/>
            </a:stretch>
          </a:bli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DD918592-9D31-E665-6ED6-DFA32144734A}"/>
              </a:ext>
            </a:extLst>
          </p:cNvPr>
          <p:cNvSpPr/>
          <p:nvPr/>
        </p:nvSpPr>
        <p:spPr>
          <a:xfrm>
            <a:off x="11282512" y="678426"/>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35970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8CE4ACB-ED88-9651-7562-AA5402C76BF9}"/>
              </a:ext>
            </a:extLst>
          </p:cNvPr>
          <p:cNvSpPr/>
          <p:nvPr/>
        </p:nvSpPr>
        <p:spPr>
          <a:xfrm>
            <a:off x="0" y="0"/>
            <a:ext cx="12192000" cy="6858000"/>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7A9333F-7D8B-5FBC-0EF9-354032561157}"/>
              </a:ext>
            </a:extLst>
          </p:cNvPr>
          <p:cNvSpPr/>
          <p:nvPr/>
        </p:nvSpPr>
        <p:spPr>
          <a:xfrm>
            <a:off x="0" y="0"/>
            <a:ext cx="12192000" cy="6858000"/>
          </a:xfrm>
          <a:prstGeom prst="rect">
            <a:avLst/>
          </a:prstGeom>
          <a:solidFill>
            <a:srgbClr val="2791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extBox 8">
            <a:extLst>
              <a:ext uri="{FF2B5EF4-FFF2-40B4-BE49-F238E27FC236}">
                <a16:creationId xmlns:a16="http://schemas.microsoft.com/office/drawing/2014/main" id="{B2A58EEF-A120-87FE-60DE-C285B8CFBFA5}"/>
              </a:ext>
            </a:extLst>
          </p:cNvPr>
          <p:cNvGraphicFramePr/>
          <p:nvPr>
            <p:extLst>
              <p:ext uri="{D42A27DB-BD31-4B8C-83A1-F6EECF244321}">
                <p14:modId xmlns:p14="http://schemas.microsoft.com/office/powerpoint/2010/main" val="3522270135"/>
              </p:ext>
            </p:extLst>
          </p:nvPr>
        </p:nvGraphicFramePr>
        <p:xfrm>
          <a:off x="889819" y="1348397"/>
          <a:ext cx="10412361" cy="416120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455801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083B7CA-D02B-D74B-98B6-8F152E4CCF04}"/>
              </a:ext>
            </a:extLst>
          </p:cNvPr>
          <p:cNvSpPr/>
          <p:nvPr/>
        </p:nvSpPr>
        <p:spPr>
          <a:xfrm>
            <a:off x="0" y="752354"/>
            <a:ext cx="3437681" cy="5324355"/>
          </a:xfrm>
          <a:prstGeom prst="rect">
            <a:avLst/>
          </a:prstGeom>
          <a:solidFill>
            <a:srgbClr val="2791A6"/>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4C9130-4BC7-1099-8176-78EBD0851818}"/>
              </a:ext>
            </a:extLst>
          </p:cNvPr>
          <p:cNvSpPr>
            <a:spLocks noGrp="1"/>
          </p:cNvSpPr>
          <p:nvPr>
            <p:ph type="title"/>
          </p:nvPr>
        </p:nvSpPr>
        <p:spPr/>
        <p:txBody>
          <a:bodyPr/>
          <a:lstStyle/>
          <a:p>
            <a:r>
              <a:rPr lang="en-US" dirty="0">
                <a:solidFill>
                  <a:schemeClr val="tx1">
                    <a:lumMod val="75000"/>
                    <a:lumOff val="25000"/>
                  </a:schemeClr>
                </a:solidFill>
              </a:rPr>
              <a:t>Project Overview</a:t>
            </a:r>
          </a:p>
        </p:txBody>
      </p:sp>
      <p:sp>
        <p:nvSpPr>
          <p:cNvPr id="3" name="Content Placeholder 2">
            <a:extLst>
              <a:ext uri="{FF2B5EF4-FFF2-40B4-BE49-F238E27FC236}">
                <a16:creationId xmlns:a16="http://schemas.microsoft.com/office/drawing/2014/main" id="{76AAE077-D202-7D8A-4230-1DC9E8186E97}"/>
              </a:ext>
            </a:extLst>
          </p:cNvPr>
          <p:cNvSpPr>
            <a:spLocks noGrp="1"/>
          </p:cNvSpPr>
          <p:nvPr>
            <p:ph idx="1"/>
          </p:nvPr>
        </p:nvSpPr>
        <p:spPr/>
        <p:txBody>
          <a:bodyPr>
            <a:normAutofit/>
          </a:bodyPr>
          <a:lstStyle/>
          <a:p>
            <a:pPr marL="0" indent="0">
              <a:buNone/>
            </a:pPr>
            <a:r>
              <a:rPr lang="en-US" dirty="0"/>
              <a:t>We wanted to explore an interesting dataset.  This meant no sports data and no financial information.  Things we had in common?  The  Airbnb data looked interesting and a belief that Starbucks probably had the most reliable way to predict store location success.  </a:t>
            </a:r>
          </a:p>
          <a:p>
            <a:pPr marL="0" indent="0">
              <a:buNone/>
            </a:pPr>
            <a:endParaRPr lang="en-US" dirty="0"/>
          </a:p>
          <a:p>
            <a:pPr marL="0" indent="0">
              <a:buNone/>
            </a:pPr>
            <a:r>
              <a:rPr lang="en-US" b="1" dirty="0"/>
              <a:t>The Questions We Hoped to Answer:</a:t>
            </a:r>
          </a:p>
          <a:p>
            <a:pPr>
              <a:buFont typeface="Wingdings" pitchFamily="2" charset="2"/>
              <a:buChar char="v"/>
            </a:pPr>
            <a:r>
              <a:rPr lang="en-US" dirty="0"/>
              <a:t>Is the Airbnb market growing?</a:t>
            </a:r>
          </a:p>
          <a:p>
            <a:pPr>
              <a:buFont typeface="Wingdings" pitchFamily="2" charset="2"/>
              <a:buChar char="v"/>
            </a:pPr>
            <a:r>
              <a:rPr lang="en-US" dirty="0"/>
              <a:t>What is the relationship between Starbucks and Airbnb locations?</a:t>
            </a:r>
          </a:p>
          <a:p>
            <a:pPr>
              <a:buFont typeface="Wingdings" pitchFamily="2" charset="2"/>
              <a:buChar char="v"/>
            </a:pPr>
            <a:r>
              <a:rPr lang="en-US" dirty="0"/>
              <a:t> How does the proximity and density of the relationship correlate?</a:t>
            </a:r>
          </a:p>
          <a:p>
            <a:pPr>
              <a:buFont typeface="Wingdings" pitchFamily="2" charset="2"/>
              <a:buChar char="v"/>
            </a:pPr>
            <a:r>
              <a:rPr lang="en-US" dirty="0"/>
              <a:t>Do Starbucks locations make a difference in the quality of the Airbnb Review or cost of average occupant stay?  </a:t>
            </a:r>
          </a:p>
          <a:p>
            <a:pPr>
              <a:buFont typeface="Wingdings" pitchFamily="2" charset="2"/>
              <a:buChar char="v"/>
            </a:pPr>
            <a:r>
              <a:rPr lang="en-US" dirty="0"/>
              <a:t>What does it look like if we compare 2 diverse markets? </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7336991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AutoShape 2">
            <a:extLst>
              <a:ext uri="{FF2B5EF4-FFF2-40B4-BE49-F238E27FC236}">
                <a16:creationId xmlns:a16="http://schemas.microsoft.com/office/drawing/2014/main" id="{77DE1339-02FD-1558-36E5-895BC9F8D8A0}"/>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2" name="Rectangle 1">
            <a:extLst>
              <a:ext uri="{FF2B5EF4-FFF2-40B4-BE49-F238E27FC236}">
                <a16:creationId xmlns:a16="http://schemas.microsoft.com/office/drawing/2014/main" id="{4B11797C-6EF4-525E-887B-AB13B45360D3}"/>
              </a:ext>
            </a:extLst>
          </p:cNvPr>
          <p:cNvSpPr/>
          <p:nvPr/>
        </p:nvSpPr>
        <p:spPr>
          <a:xfrm>
            <a:off x="0" y="0"/>
            <a:ext cx="12192000" cy="7460798"/>
          </a:xfrm>
          <a:prstGeom prst="rect">
            <a:avLst/>
          </a:prstGeom>
          <a:solidFill>
            <a:schemeClr val="bg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72E7685-2C78-E38B-C285-8144483C32EF}"/>
              </a:ext>
            </a:extLst>
          </p:cNvPr>
          <p:cNvSpPr txBox="1"/>
          <p:nvPr/>
        </p:nvSpPr>
        <p:spPr>
          <a:xfrm>
            <a:off x="9476651" y="363895"/>
            <a:ext cx="5720862" cy="2554545"/>
          </a:xfrm>
          <a:prstGeom prst="rect">
            <a:avLst/>
          </a:prstGeom>
          <a:noFill/>
        </p:spPr>
        <p:txBody>
          <a:bodyPr wrap="square" rtlCol="0">
            <a:spAutoFit/>
          </a:bodyPr>
          <a:lstStyle/>
          <a:p>
            <a:r>
              <a:rPr lang="en-US" sz="4000" dirty="0">
                <a:solidFill>
                  <a:schemeClr val="tx1">
                    <a:lumMod val="75000"/>
                    <a:lumOff val="25000"/>
                  </a:schemeClr>
                </a:solidFill>
              </a:rPr>
              <a:t>Airbnb </a:t>
            </a:r>
          </a:p>
          <a:p>
            <a:r>
              <a:rPr lang="en-US" sz="4000" dirty="0">
                <a:solidFill>
                  <a:schemeClr val="tx1">
                    <a:lumMod val="75000"/>
                    <a:lumOff val="25000"/>
                  </a:schemeClr>
                </a:solidFill>
              </a:rPr>
              <a:t>Data </a:t>
            </a:r>
          </a:p>
          <a:p>
            <a:r>
              <a:rPr lang="en-US" sz="4000" dirty="0">
                <a:solidFill>
                  <a:schemeClr val="tx1">
                    <a:lumMod val="75000"/>
                    <a:lumOff val="25000"/>
                  </a:schemeClr>
                </a:solidFill>
              </a:rPr>
              <a:t>Cleanup</a:t>
            </a:r>
          </a:p>
          <a:p>
            <a:endParaRPr lang="en-US" sz="4000" dirty="0"/>
          </a:p>
        </p:txBody>
      </p:sp>
      <p:graphicFrame>
        <p:nvGraphicFramePr>
          <p:cNvPr id="12" name="TextBox 7">
            <a:extLst>
              <a:ext uri="{FF2B5EF4-FFF2-40B4-BE49-F238E27FC236}">
                <a16:creationId xmlns:a16="http://schemas.microsoft.com/office/drawing/2014/main" id="{171FFD89-1DC1-E166-00CB-541CE8750DED}"/>
              </a:ext>
            </a:extLst>
          </p:cNvPr>
          <p:cNvGraphicFramePr/>
          <p:nvPr>
            <p:extLst>
              <p:ext uri="{D42A27DB-BD31-4B8C-83A1-F6EECF244321}">
                <p14:modId xmlns:p14="http://schemas.microsoft.com/office/powerpoint/2010/main" val="2679537789"/>
              </p:ext>
            </p:extLst>
          </p:nvPr>
        </p:nvGraphicFramePr>
        <p:xfrm>
          <a:off x="501967" y="138138"/>
          <a:ext cx="8537862" cy="27803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3" name="TextBox 7">
            <a:extLst>
              <a:ext uri="{FF2B5EF4-FFF2-40B4-BE49-F238E27FC236}">
                <a16:creationId xmlns:a16="http://schemas.microsoft.com/office/drawing/2014/main" id="{DFAC75D5-A9EE-E378-15E6-B7535C3FDF22}"/>
              </a:ext>
            </a:extLst>
          </p:cNvPr>
          <p:cNvGraphicFramePr/>
          <p:nvPr>
            <p:extLst>
              <p:ext uri="{D42A27DB-BD31-4B8C-83A1-F6EECF244321}">
                <p14:modId xmlns:p14="http://schemas.microsoft.com/office/powerpoint/2010/main" val="1112893872"/>
              </p:ext>
            </p:extLst>
          </p:nvPr>
        </p:nvGraphicFramePr>
        <p:xfrm>
          <a:off x="3692324" y="3992010"/>
          <a:ext cx="8159756" cy="2780303"/>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4" name="TextBox 3">
            <a:extLst>
              <a:ext uri="{FF2B5EF4-FFF2-40B4-BE49-F238E27FC236}">
                <a16:creationId xmlns:a16="http://schemas.microsoft.com/office/drawing/2014/main" id="{6FCE2068-D01B-3A2A-2938-22250F541DC4}"/>
              </a:ext>
            </a:extLst>
          </p:cNvPr>
          <p:cNvSpPr txBox="1"/>
          <p:nvPr/>
        </p:nvSpPr>
        <p:spPr>
          <a:xfrm>
            <a:off x="491973" y="4412665"/>
            <a:ext cx="5720862" cy="1938992"/>
          </a:xfrm>
          <a:prstGeom prst="rect">
            <a:avLst/>
          </a:prstGeom>
          <a:noFill/>
        </p:spPr>
        <p:txBody>
          <a:bodyPr wrap="square" rtlCol="0">
            <a:spAutoFit/>
          </a:bodyPr>
          <a:lstStyle/>
          <a:p>
            <a:r>
              <a:rPr lang="en-US" sz="4000" dirty="0">
                <a:solidFill>
                  <a:schemeClr val="tx1">
                    <a:lumMod val="65000"/>
                    <a:lumOff val="35000"/>
                  </a:schemeClr>
                </a:solidFill>
              </a:rPr>
              <a:t>Starbucks </a:t>
            </a:r>
          </a:p>
          <a:p>
            <a:r>
              <a:rPr lang="en-US" sz="4000" dirty="0">
                <a:solidFill>
                  <a:schemeClr val="tx1">
                    <a:lumMod val="65000"/>
                    <a:lumOff val="35000"/>
                  </a:schemeClr>
                </a:solidFill>
              </a:rPr>
              <a:t>Data Cleanup</a:t>
            </a:r>
          </a:p>
          <a:p>
            <a:endParaRPr lang="en-US" sz="4000" dirty="0"/>
          </a:p>
        </p:txBody>
      </p:sp>
    </p:spTree>
    <p:extLst>
      <p:ext uri="{BB962C8B-B14F-4D97-AF65-F5344CB8AC3E}">
        <p14:creationId xmlns:p14="http://schemas.microsoft.com/office/powerpoint/2010/main" val="27181009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09DE8A5-2319-4577-5083-FF439A70473A}"/>
              </a:ext>
            </a:extLst>
          </p:cNvPr>
          <p:cNvSpPr/>
          <p:nvPr/>
        </p:nvSpPr>
        <p:spPr>
          <a:xfrm>
            <a:off x="0" y="738618"/>
            <a:ext cx="3434862" cy="5380764"/>
          </a:xfrm>
          <a:prstGeom prst="rect">
            <a:avLst/>
          </a:prstGeom>
          <a:solidFill>
            <a:srgbClr val="2791A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Diagram 4">
            <a:extLst>
              <a:ext uri="{FF2B5EF4-FFF2-40B4-BE49-F238E27FC236}">
                <a16:creationId xmlns:a16="http://schemas.microsoft.com/office/drawing/2014/main" id="{CC313E13-C847-752C-BFC1-E2F94E93E59C}"/>
              </a:ext>
            </a:extLst>
          </p:cNvPr>
          <p:cNvGraphicFramePr/>
          <p:nvPr/>
        </p:nvGraphicFramePr>
        <p:xfrm>
          <a:off x="0" y="0"/>
          <a:ext cx="12192000" cy="6858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81B4C89E-52CA-15FF-6278-7DC7731833ED}"/>
              </a:ext>
            </a:extLst>
          </p:cNvPr>
          <p:cNvSpPr/>
          <p:nvPr/>
        </p:nvSpPr>
        <p:spPr>
          <a:xfrm>
            <a:off x="11280673" y="677227"/>
            <a:ext cx="943897" cy="5442155"/>
          </a:xfrm>
          <a:prstGeom prst="rect">
            <a:avLst/>
          </a:prstGeom>
          <a:solidFill>
            <a:schemeClr val="bg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9B432D1D-7023-4AAA-874C-BB853639786C}"/>
              </a:ext>
            </a:extLst>
          </p:cNvPr>
          <p:cNvSpPr txBox="1"/>
          <p:nvPr/>
        </p:nvSpPr>
        <p:spPr>
          <a:xfrm>
            <a:off x="7720363" y="2408663"/>
            <a:ext cx="4192858" cy="646331"/>
          </a:xfrm>
          <a:prstGeom prst="rect">
            <a:avLst/>
          </a:prstGeom>
          <a:noFill/>
        </p:spPr>
        <p:txBody>
          <a:bodyPr wrap="square" rtlCol="0">
            <a:spAutoFit/>
          </a:bodyPr>
          <a:lstStyle/>
          <a:p>
            <a:endParaRPr lang="en-US" dirty="0"/>
          </a:p>
          <a:p>
            <a:endParaRPr lang="en-US" dirty="0"/>
          </a:p>
        </p:txBody>
      </p:sp>
      <p:sp>
        <p:nvSpPr>
          <p:cNvPr id="9" name="TextBox 8">
            <a:extLst>
              <a:ext uri="{FF2B5EF4-FFF2-40B4-BE49-F238E27FC236}">
                <a16:creationId xmlns:a16="http://schemas.microsoft.com/office/drawing/2014/main" id="{1F75751A-4734-8F5F-C276-5BD4168F2217}"/>
              </a:ext>
            </a:extLst>
          </p:cNvPr>
          <p:cNvSpPr txBox="1"/>
          <p:nvPr/>
        </p:nvSpPr>
        <p:spPr>
          <a:xfrm>
            <a:off x="14217" y="53300"/>
            <a:ext cx="4652242" cy="584775"/>
          </a:xfrm>
          <a:prstGeom prst="rect">
            <a:avLst/>
          </a:prstGeom>
          <a:noFill/>
        </p:spPr>
        <p:txBody>
          <a:bodyPr wrap="square" rtlCol="0">
            <a:spAutoFit/>
          </a:bodyPr>
          <a:lstStyle/>
          <a:p>
            <a:r>
              <a:rPr lang="en-US" sz="3200" dirty="0">
                <a:solidFill>
                  <a:schemeClr val="tx1">
                    <a:lumMod val="75000"/>
                    <a:lumOff val="25000"/>
                  </a:schemeClr>
                </a:solidFill>
              </a:rPr>
              <a:t>Project Overview</a:t>
            </a:r>
          </a:p>
        </p:txBody>
      </p:sp>
    </p:spTree>
    <p:extLst>
      <p:ext uri="{BB962C8B-B14F-4D97-AF65-F5344CB8AC3E}">
        <p14:creationId xmlns:p14="http://schemas.microsoft.com/office/powerpoint/2010/main" val="23467713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city with mountains in the background&#10;&#10;Description automatically generated">
            <a:extLst>
              <a:ext uri="{FF2B5EF4-FFF2-40B4-BE49-F238E27FC236}">
                <a16:creationId xmlns:a16="http://schemas.microsoft.com/office/drawing/2014/main" id="{C86B294E-C668-A494-061C-CF324578E970}"/>
              </a:ext>
            </a:extLst>
          </p:cNvPr>
          <p:cNvPicPr>
            <a:picLocks noChangeAspect="1"/>
          </p:cNvPicPr>
          <p:nvPr/>
        </p:nvPicPr>
        <p:blipFill>
          <a:blip r:embed="rId3">
            <a:extLst>
              <a:ext uri="{BEBA8EAE-BF5A-486C-A8C5-ECC9F3942E4B}">
                <a14:imgProps xmlns:a14="http://schemas.microsoft.com/office/drawing/2010/main">
                  <a14:imgLayer r:embed="rId4">
                    <a14:imgEffect>
                      <a14:sharpenSoften amount="100000"/>
                    </a14:imgEffect>
                    <a14:imgEffect>
                      <a14:saturation sat="0"/>
                    </a14:imgEffect>
                    <a14:imgEffect>
                      <a14:brightnessContrast bright="-14000" contrast="30000"/>
                    </a14:imgEffect>
                  </a14:imgLayer>
                </a14:imgProps>
              </a:ext>
            </a:extLst>
          </a:blip>
          <a:stretch>
            <a:fillRect/>
          </a:stretch>
        </p:blipFill>
        <p:spPr>
          <a:xfrm>
            <a:off x="-965383" y="-896493"/>
            <a:ext cx="13515191" cy="8307945"/>
          </a:xfrm>
          <a:prstGeom prst="rect">
            <a:avLst/>
          </a:prstGeom>
          <a:effectLst>
            <a:glow>
              <a:schemeClr val="accent1">
                <a:alpha val="60216"/>
              </a:schemeClr>
            </a:glow>
          </a:effectLst>
        </p:spPr>
      </p:pic>
      <p:sp>
        <p:nvSpPr>
          <p:cNvPr id="9" name="Freeform 8">
            <a:extLst>
              <a:ext uri="{FF2B5EF4-FFF2-40B4-BE49-F238E27FC236}">
                <a16:creationId xmlns:a16="http://schemas.microsoft.com/office/drawing/2014/main" id="{AA6D84F7-B3A4-A481-777E-5EF0AE434552}"/>
              </a:ext>
            </a:extLst>
          </p:cNvPr>
          <p:cNvSpPr/>
          <p:nvPr/>
        </p:nvSpPr>
        <p:spPr>
          <a:xfrm>
            <a:off x="-467672" y="-1079554"/>
            <a:ext cx="13515191" cy="8307944"/>
          </a:xfrm>
          <a:custGeom>
            <a:avLst/>
            <a:gdLst>
              <a:gd name="connsiteX0" fmla="*/ 9607925 w 11964201"/>
              <a:gd name="connsiteY0" fmla="*/ 2705085 h 6545178"/>
              <a:gd name="connsiteX1" fmla="*/ 9386437 w 11964201"/>
              <a:gd name="connsiteY1" fmla="*/ 2824647 h 6545178"/>
              <a:gd name="connsiteX2" fmla="*/ 7976700 w 11964201"/>
              <a:gd name="connsiteY2" fmla="*/ 5464743 h 6545178"/>
              <a:gd name="connsiteX3" fmla="*/ 8070301 w 11964201"/>
              <a:gd name="connsiteY3" fmla="*/ 5772838 h 6545178"/>
              <a:gd name="connsiteX4" fmla="*/ 8873667 w 11964201"/>
              <a:gd name="connsiteY4" fmla="*/ 6201813 h 6545178"/>
              <a:gd name="connsiteX5" fmla="*/ 9181762 w 11964201"/>
              <a:gd name="connsiteY5" fmla="*/ 6108213 h 6545178"/>
              <a:gd name="connsiteX6" fmla="*/ 10591499 w 11964201"/>
              <a:gd name="connsiteY6" fmla="*/ 3468116 h 6545178"/>
              <a:gd name="connsiteX7" fmla="*/ 10497898 w 11964201"/>
              <a:gd name="connsiteY7" fmla="*/ 3160021 h 6545178"/>
              <a:gd name="connsiteX8" fmla="*/ 9694532 w 11964201"/>
              <a:gd name="connsiteY8" fmla="*/ 2731046 h 6545178"/>
              <a:gd name="connsiteX9" fmla="*/ 9607925 w 11964201"/>
              <a:gd name="connsiteY9" fmla="*/ 2705085 h 6545178"/>
              <a:gd name="connsiteX10" fmla="*/ 0 w 11964201"/>
              <a:gd name="connsiteY10" fmla="*/ 0 h 6545178"/>
              <a:gd name="connsiteX11" fmla="*/ 9071715 w 11964201"/>
              <a:gd name="connsiteY11" fmla="*/ 0 h 6545178"/>
              <a:gd name="connsiteX12" fmla="*/ 7693997 w 11964201"/>
              <a:gd name="connsiteY12" fmla="*/ 2580132 h 6545178"/>
              <a:gd name="connsiteX13" fmla="*/ 7787598 w 11964201"/>
              <a:gd name="connsiteY13" fmla="*/ 2888227 h 6545178"/>
              <a:gd name="connsiteX14" fmla="*/ 8590964 w 11964201"/>
              <a:gd name="connsiteY14" fmla="*/ 3317201 h 6545178"/>
              <a:gd name="connsiteX15" fmla="*/ 8899059 w 11964201"/>
              <a:gd name="connsiteY15" fmla="*/ 3223601 h 6545178"/>
              <a:gd name="connsiteX16" fmla="*/ 10308796 w 11964201"/>
              <a:gd name="connsiteY16" fmla="*/ 583505 h 6545178"/>
              <a:gd name="connsiteX17" fmla="*/ 10215195 w 11964201"/>
              <a:gd name="connsiteY17" fmla="*/ 275409 h 6545178"/>
              <a:gd name="connsiteX18" fmla="*/ 9699419 w 11964201"/>
              <a:gd name="connsiteY18" fmla="*/ 0 h 6545178"/>
              <a:gd name="connsiteX19" fmla="*/ 10900991 w 11964201"/>
              <a:gd name="connsiteY19" fmla="*/ 0 h 6545178"/>
              <a:gd name="connsiteX20" fmla="*/ 9761519 w 11964201"/>
              <a:gd name="connsiteY20" fmla="*/ 2133955 h 6545178"/>
              <a:gd name="connsiteX21" fmla="*/ 9855120 w 11964201"/>
              <a:gd name="connsiteY21" fmla="*/ 2442051 h 6545178"/>
              <a:gd name="connsiteX22" fmla="*/ 10658486 w 11964201"/>
              <a:gd name="connsiteY22" fmla="*/ 2871026 h 6545178"/>
              <a:gd name="connsiteX23" fmla="*/ 10966581 w 11964201"/>
              <a:gd name="connsiteY23" fmla="*/ 2777425 h 6545178"/>
              <a:gd name="connsiteX24" fmla="*/ 11964201 w 11964201"/>
              <a:gd name="connsiteY24" fmla="*/ 909124 h 6545178"/>
              <a:gd name="connsiteX25" fmla="*/ 11964201 w 11964201"/>
              <a:gd name="connsiteY25" fmla="*/ 1747221 h 6545178"/>
              <a:gd name="connsiteX26" fmla="*/ 10963061 w 11964201"/>
              <a:gd name="connsiteY26" fmla="*/ 3622113 h 6545178"/>
              <a:gd name="connsiteX27" fmla="*/ 11056662 w 11964201"/>
              <a:gd name="connsiteY27" fmla="*/ 3930208 h 6545178"/>
              <a:gd name="connsiteX28" fmla="*/ 11860028 w 11964201"/>
              <a:gd name="connsiteY28" fmla="*/ 4359183 h 6545178"/>
              <a:gd name="connsiteX29" fmla="*/ 11946635 w 11964201"/>
              <a:gd name="connsiteY29" fmla="*/ 4385145 h 6545178"/>
              <a:gd name="connsiteX30" fmla="*/ 11964201 w 11964201"/>
              <a:gd name="connsiteY30" fmla="*/ 4385025 h 6545178"/>
              <a:gd name="connsiteX31" fmla="*/ 11964201 w 11964201"/>
              <a:gd name="connsiteY31" fmla="*/ 6545178 h 6545178"/>
              <a:gd name="connsiteX32" fmla="*/ 10963630 w 11964201"/>
              <a:gd name="connsiteY32" fmla="*/ 6545178 h 6545178"/>
              <a:gd name="connsiteX33" fmla="*/ 11784150 w 11964201"/>
              <a:gd name="connsiteY33" fmla="*/ 5008543 h 6545178"/>
              <a:gd name="connsiteX34" fmla="*/ 11690549 w 11964201"/>
              <a:gd name="connsiteY34" fmla="*/ 4700448 h 6545178"/>
              <a:gd name="connsiteX35" fmla="*/ 10887183 w 11964201"/>
              <a:gd name="connsiteY35" fmla="*/ 4271473 h 6545178"/>
              <a:gd name="connsiteX36" fmla="*/ 10579088 w 11964201"/>
              <a:gd name="connsiteY36" fmla="*/ 4365074 h 6545178"/>
              <a:gd name="connsiteX37" fmla="*/ 9414974 w 11964201"/>
              <a:gd name="connsiteY37" fmla="*/ 6545178 h 6545178"/>
              <a:gd name="connsiteX38" fmla="*/ 7037395 w 11964201"/>
              <a:gd name="connsiteY38" fmla="*/ 6545178 h 6545178"/>
              <a:gd name="connsiteX39" fmla="*/ 7056709 w 11964201"/>
              <a:gd name="connsiteY39" fmla="*/ 6532440 h 6545178"/>
              <a:gd name="connsiteX40" fmla="*/ 7114238 w 11964201"/>
              <a:gd name="connsiteY40" fmla="*/ 6462689 h 6545178"/>
              <a:gd name="connsiteX41" fmla="*/ 8523975 w 11964201"/>
              <a:gd name="connsiteY41" fmla="*/ 3822592 h 6545178"/>
              <a:gd name="connsiteX42" fmla="*/ 8430374 w 11964201"/>
              <a:gd name="connsiteY42" fmla="*/ 3514497 h 6545178"/>
              <a:gd name="connsiteX43" fmla="*/ 7627009 w 11964201"/>
              <a:gd name="connsiteY43" fmla="*/ 3085522 h 6545178"/>
              <a:gd name="connsiteX44" fmla="*/ 7318914 w 11964201"/>
              <a:gd name="connsiteY44" fmla="*/ 3179123 h 6545178"/>
              <a:gd name="connsiteX45" fmla="*/ 5909176 w 11964201"/>
              <a:gd name="connsiteY45" fmla="*/ 5819219 h 6545178"/>
              <a:gd name="connsiteX46" fmla="*/ 6002777 w 11964201"/>
              <a:gd name="connsiteY46" fmla="*/ 6127314 h 6545178"/>
              <a:gd name="connsiteX47" fmla="*/ 6785335 w 11964201"/>
              <a:gd name="connsiteY47" fmla="*/ 6545178 h 6545178"/>
              <a:gd name="connsiteX48" fmla="*/ 0 w 11964201"/>
              <a:gd name="connsiteY48" fmla="*/ 6545178 h 654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11964201" h="6545178">
                <a:moveTo>
                  <a:pt x="9607925" y="2705085"/>
                </a:moveTo>
                <a:cubicBezTo>
                  <a:pt x="9519557" y="2697082"/>
                  <a:pt x="9430860" y="2741453"/>
                  <a:pt x="9386437" y="2824647"/>
                </a:cubicBezTo>
                <a:lnTo>
                  <a:pt x="7976700" y="5464743"/>
                </a:lnTo>
                <a:cubicBezTo>
                  <a:pt x="7917469" y="5575669"/>
                  <a:pt x="7959375" y="5713607"/>
                  <a:pt x="8070301" y="5772838"/>
                </a:cubicBezTo>
                <a:lnTo>
                  <a:pt x="8873667" y="6201813"/>
                </a:lnTo>
                <a:cubicBezTo>
                  <a:pt x="8984592" y="6261044"/>
                  <a:pt x="9122531" y="6219138"/>
                  <a:pt x="9181762" y="6108213"/>
                </a:cubicBezTo>
                <a:lnTo>
                  <a:pt x="10591499" y="3468116"/>
                </a:lnTo>
                <a:cubicBezTo>
                  <a:pt x="10650730" y="3357190"/>
                  <a:pt x="10608824" y="3219253"/>
                  <a:pt x="10497898" y="3160021"/>
                </a:cubicBezTo>
                <a:lnTo>
                  <a:pt x="9694532" y="2731046"/>
                </a:lnTo>
                <a:cubicBezTo>
                  <a:pt x="9666801" y="2716239"/>
                  <a:pt x="9637381" y="2707752"/>
                  <a:pt x="9607925" y="2705085"/>
                </a:cubicBezTo>
                <a:close/>
                <a:moveTo>
                  <a:pt x="0" y="0"/>
                </a:moveTo>
                <a:lnTo>
                  <a:pt x="9071715" y="0"/>
                </a:lnTo>
                <a:lnTo>
                  <a:pt x="7693997" y="2580132"/>
                </a:lnTo>
                <a:cubicBezTo>
                  <a:pt x="7634766" y="2691057"/>
                  <a:pt x="7676672" y="2828995"/>
                  <a:pt x="7787598" y="2888227"/>
                </a:cubicBezTo>
                <a:lnTo>
                  <a:pt x="8590964" y="3317201"/>
                </a:lnTo>
                <a:cubicBezTo>
                  <a:pt x="8701889" y="3376433"/>
                  <a:pt x="8839828" y="3334526"/>
                  <a:pt x="8899059" y="3223601"/>
                </a:cubicBezTo>
                <a:lnTo>
                  <a:pt x="10308796" y="583505"/>
                </a:lnTo>
                <a:cubicBezTo>
                  <a:pt x="10368027" y="472579"/>
                  <a:pt x="10326121" y="334641"/>
                  <a:pt x="10215195" y="275409"/>
                </a:cubicBezTo>
                <a:lnTo>
                  <a:pt x="9699419" y="0"/>
                </a:lnTo>
                <a:lnTo>
                  <a:pt x="10900991" y="0"/>
                </a:lnTo>
                <a:lnTo>
                  <a:pt x="9761519" y="2133955"/>
                </a:lnTo>
                <a:cubicBezTo>
                  <a:pt x="9702288" y="2244881"/>
                  <a:pt x="9744194" y="2382820"/>
                  <a:pt x="9855120" y="2442051"/>
                </a:cubicBezTo>
                <a:lnTo>
                  <a:pt x="10658486" y="2871026"/>
                </a:lnTo>
                <a:cubicBezTo>
                  <a:pt x="10769411" y="2930256"/>
                  <a:pt x="10907350" y="2888350"/>
                  <a:pt x="10966581" y="2777425"/>
                </a:cubicBezTo>
                <a:lnTo>
                  <a:pt x="11964201" y="909124"/>
                </a:lnTo>
                <a:lnTo>
                  <a:pt x="11964201" y="1747221"/>
                </a:lnTo>
                <a:lnTo>
                  <a:pt x="10963061" y="3622113"/>
                </a:lnTo>
                <a:cubicBezTo>
                  <a:pt x="10903830" y="3733039"/>
                  <a:pt x="10945736" y="3870977"/>
                  <a:pt x="11056662" y="3930208"/>
                </a:cubicBezTo>
                <a:lnTo>
                  <a:pt x="11860028" y="4359183"/>
                </a:lnTo>
                <a:cubicBezTo>
                  <a:pt x="11887760" y="4373991"/>
                  <a:pt x="11917179" y="4382478"/>
                  <a:pt x="11946635" y="4385145"/>
                </a:cubicBezTo>
                <a:lnTo>
                  <a:pt x="11964201" y="4385025"/>
                </a:lnTo>
                <a:lnTo>
                  <a:pt x="11964201" y="6545178"/>
                </a:lnTo>
                <a:lnTo>
                  <a:pt x="10963630" y="6545178"/>
                </a:lnTo>
                <a:lnTo>
                  <a:pt x="11784150" y="5008543"/>
                </a:lnTo>
                <a:cubicBezTo>
                  <a:pt x="11843381" y="4897618"/>
                  <a:pt x="11801475" y="4759679"/>
                  <a:pt x="11690549" y="4700448"/>
                </a:cubicBezTo>
                <a:lnTo>
                  <a:pt x="10887183" y="4271473"/>
                </a:lnTo>
                <a:cubicBezTo>
                  <a:pt x="10776258" y="4212242"/>
                  <a:pt x="10638319" y="4254148"/>
                  <a:pt x="10579088" y="4365074"/>
                </a:cubicBezTo>
                <a:lnTo>
                  <a:pt x="9414974" y="6545178"/>
                </a:lnTo>
                <a:lnTo>
                  <a:pt x="7037395" y="6545178"/>
                </a:lnTo>
                <a:lnTo>
                  <a:pt x="7056709" y="6532440"/>
                </a:lnTo>
                <a:cubicBezTo>
                  <a:pt x="7079703" y="6513838"/>
                  <a:pt x="7099430" y="6490420"/>
                  <a:pt x="7114238" y="6462689"/>
                </a:cubicBezTo>
                <a:lnTo>
                  <a:pt x="8523975" y="3822592"/>
                </a:lnTo>
                <a:cubicBezTo>
                  <a:pt x="8583206" y="3711666"/>
                  <a:pt x="8541300" y="3573728"/>
                  <a:pt x="8430374" y="3514497"/>
                </a:cubicBezTo>
                <a:lnTo>
                  <a:pt x="7627009" y="3085522"/>
                </a:lnTo>
                <a:cubicBezTo>
                  <a:pt x="7516083" y="3026291"/>
                  <a:pt x="7378145" y="3068197"/>
                  <a:pt x="7318914" y="3179123"/>
                </a:cubicBezTo>
                <a:lnTo>
                  <a:pt x="5909176" y="5819219"/>
                </a:lnTo>
                <a:cubicBezTo>
                  <a:pt x="5849945" y="5930145"/>
                  <a:pt x="5891851" y="6068083"/>
                  <a:pt x="6002777" y="6127314"/>
                </a:cubicBezTo>
                <a:lnTo>
                  <a:pt x="6785335" y="6545178"/>
                </a:lnTo>
                <a:lnTo>
                  <a:pt x="0" y="6545178"/>
                </a:lnTo>
                <a:close/>
              </a:path>
            </a:pathLst>
          </a:custGeom>
          <a:solidFill>
            <a:srgbClr val="2791A6"/>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TextBox 11">
            <a:extLst>
              <a:ext uri="{FF2B5EF4-FFF2-40B4-BE49-F238E27FC236}">
                <a16:creationId xmlns:a16="http://schemas.microsoft.com/office/drawing/2014/main" id="{1832FC9A-9A4E-9965-437C-11F07CDF32FF}"/>
              </a:ext>
            </a:extLst>
          </p:cNvPr>
          <p:cNvSpPr txBox="1"/>
          <p:nvPr/>
        </p:nvSpPr>
        <p:spPr>
          <a:xfrm>
            <a:off x="2283675" y="-482006"/>
            <a:ext cx="3586414" cy="5139869"/>
          </a:xfrm>
          <a:prstGeom prst="rect">
            <a:avLst/>
          </a:prstGeom>
          <a:noFill/>
        </p:spPr>
        <p:txBody>
          <a:bodyPr wrap="square" rtlCol="0">
            <a:spAutoFit/>
          </a:bodyPr>
          <a:lstStyle/>
          <a:p>
            <a:endParaRPr lang="en-US" sz="3600" dirty="0">
              <a:solidFill>
                <a:schemeClr val="bg1"/>
              </a:solidFill>
              <a:latin typeface="+mj-lt"/>
            </a:endParaRPr>
          </a:p>
          <a:p>
            <a:endParaRPr lang="en-US" sz="3600" dirty="0">
              <a:solidFill>
                <a:schemeClr val="bg1"/>
              </a:solidFill>
              <a:latin typeface="+mj-lt"/>
            </a:endParaRPr>
          </a:p>
          <a:p>
            <a:r>
              <a:rPr lang="en-US" sz="3600" dirty="0">
                <a:solidFill>
                  <a:schemeClr val="bg1"/>
                </a:solidFill>
                <a:latin typeface="+mj-lt"/>
              </a:rPr>
              <a:t>303 Denver Starbucks </a:t>
            </a:r>
          </a:p>
          <a:p>
            <a:pPr marL="571500" indent="-571500">
              <a:buFont typeface="Wingdings" pitchFamily="2" charset="2"/>
              <a:buChar char="v"/>
            </a:pPr>
            <a:endParaRPr lang="en-US" sz="3600" dirty="0">
              <a:solidFill>
                <a:schemeClr val="bg1"/>
              </a:solidFill>
              <a:latin typeface="+mj-lt"/>
            </a:endParaRPr>
          </a:p>
          <a:p>
            <a:r>
              <a:rPr lang="en-US" sz="3600" dirty="0">
                <a:solidFill>
                  <a:schemeClr val="bg1"/>
                </a:solidFill>
                <a:latin typeface="+mj-lt"/>
              </a:rPr>
              <a:t>5,367 Denver Airbnb Sites</a:t>
            </a:r>
          </a:p>
          <a:p>
            <a:endParaRPr lang="en-US" sz="3600" dirty="0">
              <a:solidFill>
                <a:schemeClr val="bg1"/>
              </a:solidFill>
              <a:latin typeface="+mj-lt"/>
            </a:endParaRPr>
          </a:p>
          <a:p>
            <a:endParaRPr lang="en-US" sz="4000" dirty="0">
              <a:solidFill>
                <a:schemeClr val="bg1"/>
              </a:solidFill>
              <a:latin typeface="+mj-lt"/>
            </a:endParaRPr>
          </a:p>
        </p:txBody>
      </p:sp>
      <p:graphicFrame>
        <p:nvGraphicFramePr>
          <p:cNvPr id="4" name="Table 3">
            <a:extLst>
              <a:ext uri="{FF2B5EF4-FFF2-40B4-BE49-F238E27FC236}">
                <a16:creationId xmlns:a16="http://schemas.microsoft.com/office/drawing/2014/main" id="{06C0AD46-4686-C5A7-8D58-592302BAAC18}"/>
              </a:ext>
            </a:extLst>
          </p:cNvPr>
          <p:cNvGraphicFramePr>
            <a:graphicFrameLocks noGrp="1"/>
          </p:cNvGraphicFramePr>
          <p:nvPr>
            <p:extLst>
              <p:ext uri="{D42A27DB-BD31-4B8C-83A1-F6EECF244321}">
                <p14:modId xmlns:p14="http://schemas.microsoft.com/office/powerpoint/2010/main" val="3531943772"/>
              </p:ext>
            </p:extLst>
          </p:nvPr>
        </p:nvGraphicFramePr>
        <p:xfrm>
          <a:off x="-96210" y="-289366"/>
          <a:ext cx="6682205" cy="3611299"/>
        </p:xfrm>
        <a:graphic>
          <a:graphicData uri="http://schemas.openxmlformats.org/drawingml/2006/table">
            <a:tbl>
              <a:tblPr firstRow="1" bandRow="1">
                <a:tableStyleId>{5C22544A-7EE6-4342-B048-85BDC9FD1C3A}</a:tableStyleId>
              </a:tblPr>
              <a:tblGrid>
                <a:gridCol w="2648610">
                  <a:extLst>
                    <a:ext uri="{9D8B030D-6E8A-4147-A177-3AD203B41FA5}">
                      <a16:colId xmlns:a16="http://schemas.microsoft.com/office/drawing/2014/main" val="1614164051"/>
                    </a:ext>
                  </a:extLst>
                </a:gridCol>
                <a:gridCol w="1950152">
                  <a:extLst>
                    <a:ext uri="{9D8B030D-6E8A-4147-A177-3AD203B41FA5}">
                      <a16:colId xmlns:a16="http://schemas.microsoft.com/office/drawing/2014/main" val="733536175"/>
                    </a:ext>
                  </a:extLst>
                </a:gridCol>
                <a:gridCol w="2083443">
                  <a:extLst>
                    <a:ext uri="{9D8B030D-6E8A-4147-A177-3AD203B41FA5}">
                      <a16:colId xmlns:a16="http://schemas.microsoft.com/office/drawing/2014/main" val="4265330650"/>
                    </a:ext>
                  </a:extLst>
                </a:gridCol>
              </a:tblGrid>
              <a:tr h="1829816">
                <a:tc>
                  <a:txBody>
                    <a:bodyPr/>
                    <a:lstStyle/>
                    <a:p>
                      <a:pPr algn="ctr"/>
                      <a:endParaRPr lang="en-US" dirty="0"/>
                    </a:p>
                  </a:txBody>
                  <a:tcPr/>
                </a:tc>
                <a:tc>
                  <a:txBody>
                    <a:bodyPr/>
                    <a:lstStyle/>
                    <a:p>
                      <a:pPr algn="ctr"/>
                      <a:endParaRPr lang="en-US" dirty="0"/>
                    </a:p>
                    <a:p>
                      <a:pPr algn="ctr"/>
                      <a:endParaRPr lang="en-US" dirty="0"/>
                    </a:p>
                    <a:p>
                      <a:pPr algn="ctr"/>
                      <a:endParaRPr lang="en-US" dirty="0"/>
                    </a:p>
                    <a:p>
                      <a:pPr algn="ctr"/>
                      <a:r>
                        <a:rPr lang="en-US" sz="3200" baseline="0" dirty="0">
                          <a:solidFill>
                            <a:schemeClr val="tx1">
                              <a:lumMod val="75000"/>
                              <a:lumOff val="25000"/>
                            </a:schemeClr>
                          </a:solidFill>
                        </a:rPr>
                        <a:t>333</a:t>
                      </a:r>
                    </a:p>
                  </a:txBody>
                  <a:tcPr/>
                </a:tc>
                <a:tc>
                  <a:txBody>
                    <a:bodyPr/>
                    <a:lstStyle/>
                    <a:p>
                      <a:endParaRPr lang="en-US" dirty="0"/>
                    </a:p>
                  </a:txBody>
                  <a:tcPr/>
                </a:tc>
                <a:extLst>
                  <a:ext uri="{0D108BD9-81ED-4DB2-BD59-A6C34878D82A}">
                    <a16:rowId xmlns:a16="http://schemas.microsoft.com/office/drawing/2014/main" val="841954699"/>
                  </a:ext>
                </a:extLst>
              </a:tr>
              <a:tr h="1781483">
                <a:tc>
                  <a:txBody>
                    <a:bodyPr/>
                    <a:lstStyle/>
                    <a:p>
                      <a:pPr algn="ctr"/>
                      <a:endParaRPr lang="en-US"/>
                    </a:p>
                  </a:txBody>
                  <a:tcPr/>
                </a:tc>
                <a:tc>
                  <a:txBody>
                    <a:bodyPr/>
                    <a:lstStyle/>
                    <a:p>
                      <a:pPr algn="ctr"/>
                      <a:endParaRPr lang="en-US" dirty="0"/>
                    </a:p>
                    <a:p>
                      <a:pPr algn="ctr"/>
                      <a:endParaRPr lang="en-US" dirty="0"/>
                    </a:p>
                    <a:p>
                      <a:pPr algn="ctr"/>
                      <a:r>
                        <a:rPr lang="en-US" sz="2800" b="1" baseline="0" dirty="0">
                          <a:solidFill>
                            <a:schemeClr val="tx1">
                              <a:lumMod val="75000"/>
                              <a:lumOff val="25000"/>
                            </a:schemeClr>
                          </a:solidFill>
                        </a:rPr>
                        <a:t>5,367</a:t>
                      </a:r>
                    </a:p>
                  </a:txBody>
                  <a:tcPr/>
                </a:tc>
                <a:tc>
                  <a:txBody>
                    <a:bodyPr/>
                    <a:lstStyle/>
                    <a:p>
                      <a:endParaRPr lang="en-US" dirty="0"/>
                    </a:p>
                  </a:txBody>
                  <a:tcPr/>
                </a:tc>
                <a:extLst>
                  <a:ext uri="{0D108BD9-81ED-4DB2-BD59-A6C34878D82A}">
                    <a16:rowId xmlns:a16="http://schemas.microsoft.com/office/drawing/2014/main" val="4190037484"/>
                  </a:ext>
                </a:extLst>
              </a:tr>
            </a:tbl>
          </a:graphicData>
        </a:graphic>
      </p:graphicFrame>
      <p:pic>
        <p:nvPicPr>
          <p:cNvPr id="2" name="Picture 2">
            <a:extLst>
              <a:ext uri="{FF2B5EF4-FFF2-40B4-BE49-F238E27FC236}">
                <a16:creationId xmlns:a16="http://schemas.microsoft.com/office/drawing/2014/main" id="{10D6BF1D-ABD3-B86B-EBB6-A3170B65516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209" y="1978230"/>
            <a:ext cx="2203193" cy="66024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Starbucks - Wikipedia">
            <a:extLst>
              <a:ext uri="{FF2B5EF4-FFF2-40B4-BE49-F238E27FC236}">
                <a16:creationId xmlns:a16="http://schemas.microsoft.com/office/drawing/2014/main" id="{A7FFFF7D-D868-5C5D-896B-F0D3417C895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94863" y="196593"/>
            <a:ext cx="970470" cy="942211"/>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E3EB8CC9-1FD0-5F1F-B781-9F535B340FFE}"/>
              </a:ext>
            </a:extLst>
          </p:cNvPr>
          <p:cNvSpPr txBox="1"/>
          <p:nvPr/>
        </p:nvSpPr>
        <p:spPr>
          <a:xfrm>
            <a:off x="2978786" y="-277790"/>
            <a:ext cx="1377387" cy="369332"/>
          </a:xfrm>
          <a:prstGeom prst="rect">
            <a:avLst/>
          </a:prstGeom>
          <a:noFill/>
        </p:spPr>
        <p:txBody>
          <a:bodyPr wrap="square" rtlCol="0">
            <a:spAutoFit/>
          </a:bodyPr>
          <a:lstStyle/>
          <a:p>
            <a:r>
              <a:rPr lang="en-US" dirty="0"/>
              <a:t>Denver</a:t>
            </a:r>
          </a:p>
        </p:txBody>
      </p:sp>
      <p:sp>
        <p:nvSpPr>
          <p:cNvPr id="6" name="TextBox 5">
            <a:extLst>
              <a:ext uri="{FF2B5EF4-FFF2-40B4-BE49-F238E27FC236}">
                <a16:creationId xmlns:a16="http://schemas.microsoft.com/office/drawing/2014/main" id="{6744ABB7-205B-66F2-5BDC-320CA8979E80}"/>
              </a:ext>
            </a:extLst>
          </p:cNvPr>
          <p:cNvSpPr txBox="1"/>
          <p:nvPr/>
        </p:nvSpPr>
        <p:spPr>
          <a:xfrm>
            <a:off x="5051283" y="-318363"/>
            <a:ext cx="1176759" cy="369332"/>
          </a:xfrm>
          <a:prstGeom prst="rect">
            <a:avLst/>
          </a:prstGeom>
          <a:noFill/>
        </p:spPr>
        <p:txBody>
          <a:bodyPr wrap="square" rtlCol="0">
            <a:spAutoFit/>
          </a:bodyPr>
          <a:lstStyle/>
          <a:p>
            <a:r>
              <a:rPr lang="en-US" dirty="0"/>
              <a:t>London</a:t>
            </a:r>
          </a:p>
        </p:txBody>
      </p:sp>
    </p:spTree>
    <p:extLst>
      <p:ext uri="{BB962C8B-B14F-4D97-AF65-F5344CB8AC3E}">
        <p14:creationId xmlns:p14="http://schemas.microsoft.com/office/powerpoint/2010/main" val="15199926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3" presetClass="path" presetSubtype="0" accel="50000" decel="50000" fill="remove" nodeType="afterEffect">
                                  <p:stCondLst>
                                    <p:cond delay="500"/>
                                  </p:stCondLst>
                                  <p:childTnLst>
                                    <p:animMotion origin="layout" path="M 0.07135 0.00208 L 1.34818 -0.025 " pathEditMode="relative" rAng="0" ptsTypes="AA">
                                      <p:cBhvr>
                                        <p:cTn id="6" dur="2000" spd="-100000" fill="hold"/>
                                        <p:tgtEl>
                                          <p:spTgt spid="11"/>
                                        </p:tgtEl>
                                        <p:attrNameLst>
                                          <p:attrName>ppt_x</p:attrName>
                                          <p:attrName>ppt_y</p:attrName>
                                        </p:attrNameLst>
                                      </p:cBhvr>
                                      <p:rCtr x="63841" y="-1366"/>
                                    </p:animMotion>
                                  </p:childTnLst>
                                  <p:subTnLst>
                                    <p:cmd type="evt" cmd="onstopaudio">
                                      <p:cBhvr>
                                        <p:cTn display="0" masterRel="sameClick">
                                          <p:stCondLst>
                                            <p:cond evt="begin" delay="0">
                                              <p:tn val="5"/>
                                            </p:cond>
                                          </p:stCondLst>
                                        </p:cTn>
                                        <p:tgtEl>
                                          <p:sldTgt/>
                                        </p:tgtEl>
                                      </p:cBhvr>
                                    </p:cmd>
                                  </p:subTnLst>
                                </p:cTn>
                              </p:par>
                              <p:par>
                                <p:cTn id="7" presetID="2" presetClass="entr" presetSubtype="4" repeatCount="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anim calcmode="lin" valueType="num">
                                      <p:cBhvr additive="base">
                                        <p:cTn id="9" dur="1000" fill="hold"/>
                                        <p:tgtEl>
                                          <p:spTgt spid="12"/>
                                        </p:tgtEl>
                                        <p:attrNameLst>
                                          <p:attrName>ppt_x</p:attrName>
                                        </p:attrNameLst>
                                      </p:cBhvr>
                                      <p:tavLst>
                                        <p:tav tm="0">
                                          <p:val>
                                            <p:strVal val="#ppt_x"/>
                                          </p:val>
                                        </p:tav>
                                        <p:tav tm="100000">
                                          <p:val>
                                            <p:strVal val="#ppt_x"/>
                                          </p:val>
                                        </p:tav>
                                      </p:tavLst>
                                    </p:anim>
                                    <p:anim calcmode="lin" valueType="num">
                                      <p:cBhvr additive="base">
                                        <p:cTn id="10" dur="10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theme/theme1.xml><?xml version="1.0" encoding="utf-8"?>
<a:theme xmlns:a="http://schemas.openxmlformats.org/drawingml/2006/main" name="Frame">
  <a:themeElements>
    <a:clrScheme name="Frame">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{7A29357F-1FAF-1B4D-9E3C-91E9F46C84DC}tf10001122</Template>
  <TotalTime>4221</TotalTime>
  <Words>943</Words>
  <Application>Microsoft Macintosh PowerPoint</Application>
  <PresentationFormat>Widescreen</PresentationFormat>
  <Paragraphs>176</Paragraphs>
  <Slides>24</Slides>
  <Notes>23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Calibri</vt:lpstr>
      <vt:lpstr>Corbel</vt:lpstr>
      <vt:lpstr>graphik</vt:lpstr>
      <vt:lpstr>Wingdings</vt:lpstr>
      <vt:lpstr>Wingdings 2</vt:lpstr>
      <vt:lpstr>Frame</vt:lpstr>
      <vt:lpstr>PowerPoint Presentation</vt:lpstr>
      <vt:lpstr>PowerPoint Presentation</vt:lpstr>
      <vt:lpstr>PowerPoint Presentation</vt:lpstr>
      <vt:lpstr>PowerPoint Presentation</vt:lpstr>
      <vt:lpstr>PowerPoint Presentation</vt:lpstr>
      <vt:lpstr>Project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 &amp; Articles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Christine Kanouff</dc:creator>
  <cp:lastModifiedBy>Christine Kanouff</cp:lastModifiedBy>
  <cp:revision>69</cp:revision>
  <dcterms:created xsi:type="dcterms:W3CDTF">2023-12-21T20:16:50Z</dcterms:created>
  <dcterms:modified xsi:type="dcterms:W3CDTF">2024-01-05T06:26:46Z</dcterms:modified>
</cp:coreProperties>
</file>

<file path=docProps/thumbnail.jpeg>
</file>